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handoutMasterIdLst>
    <p:handoutMasterId r:id="rId35"/>
  </p:handoutMasterIdLst>
  <p:sldIdLst>
    <p:sldId id="302" r:id="rId2"/>
    <p:sldId id="303" r:id="rId3"/>
    <p:sldId id="304" r:id="rId4"/>
    <p:sldId id="316" r:id="rId5"/>
    <p:sldId id="305" r:id="rId6"/>
    <p:sldId id="315" r:id="rId7"/>
    <p:sldId id="306" r:id="rId8"/>
    <p:sldId id="307" r:id="rId9"/>
    <p:sldId id="317" r:id="rId10"/>
    <p:sldId id="335" r:id="rId11"/>
    <p:sldId id="336" r:id="rId12"/>
    <p:sldId id="308" r:id="rId13"/>
    <p:sldId id="318" r:id="rId14"/>
    <p:sldId id="309" r:id="rId15"/>
    <p:sldId id="329" r:id="rId16"/>
    <p:sldId id="319" r:id="rId17"/>
    <p:sldId id="320" r:id="rId18"/>
    <p:sldId id="310" r:id="rId19"/>
    <p:sldId id="332" r:id="rId20"/>
    <p:sldId id="321" r:id="rId21"/>
    <p:sldId id="322" r:id="rId22"/>
    <p:sldId id="311" r:id="rId23"/>
    <p:sldId id="327" r:id="rId24"/>
    <p:sldId id="328" r:id="rId25"/>
    <p:sldId id="333" r:id="rId26"/>
    <p:sldId id="313" r:id="rId27"/>
    <p:sldId id="314" r:id="rId28"/>
    <p:sldId id="330" r:id="rId29"/>
    <p:sldId id="331" r:id="rId30"/>
    <p:sldId id="324" r:id="rId31"/>
    <p:sldId id="325" r:id="rId32"/>
    <p:sldId id="326" r:id="rId33"/>
    <p:sldId id="334" r:id="rId34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FF0066"/>
    <a:srgbClr val="7598E5"/>
    <a:srgbClr val="00FFFF"/>
    <a:srgbClr val="FF0000"/>
    <a:srgbClr val="3E6EDA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7" autoAdjust="0"/>
    <p:restoredTop sz="98779" autoAdjust="0"/>
  </p:normalViewPr>
  <p:slideViewPr>
    <p:cSldViewPr>
      <p:cViewPr>
        <p:scale>
          <a:sx n="50" d="100"/>
          <a:sy n="50" d="100"/>
        </p:scale>
        <p:origin x="-72" y="-129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Fall\tech%20reports\TECH%203\River%20Vue%20Contract%20Breakdow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economic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economic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economic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solar%20breadth\radiation%20calculation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solar%20breadth\radiation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DCV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DCV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DCV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qp5013\AppData\Roaming\Microsoft\Excel\TRACE%20design%20alternatives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%20-%20SPRING\depth%20work\TRACE%20design%20alternativ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2576006124234483E-2"/>
                  <c:y val="-1.1084135316418789E-2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Mech/Plumb</a:t>
                    </a:r>
                  </a:p>
                  <a:p>
                    <a:r>
                      <a:rPr lang="en-US" sz="1900" baseline="0"/>
                      <a:t>24%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221675415573063"/>
                  <c:y val="-0.13921041119860014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Finishes </a:t>
                    </a:r>
                  </a:p>
                  <a:p>
                    <a:r>
                      <a:rPr lang="en-US" sz="1900" baseline="0"/>
                      <a:t>30%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6786526684164474E-2"/>
                  <c:y val="-5.5975138524351112E-2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Concrete, Steel</a:t>
                    </a:r>
                  </a:p>
                  <a:p>
                    <a:r>
                      <a:rPr lang="en-US" sz="1900" baseline="0"/>
                      <a:t>25%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755314960629926"/>
                  <c:y val="1.0782662583843682E-2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Site 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1285433070866141"/>
                  <c:y val="-2.8651939340915734E-2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Gen Requirements</a:t>
                    </a:r>
                  </a:p>
                  <a:p>
                    <a:r>
                      <a:rPr lang="en-US" sz="1900" baseline="0"/>
                      <a:t>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4436789151356079E-2"/>
                  <c:y val="2.618985126859143E-2"/>
                </c:manualLayout>
              </c:layout>
              <c:tx>
                <c:rich>
                  <a:bodyPr/>
                  <a:lstStyle/>
                  <a:p>
                    <a:r>
                      <a:rPr lang="en-US" sz="1900" baseline="0"/>
                      <a:t>Other </a:t>
                    </a:r>
                  </a:p>
                  <a:p>
                    <a:r>
                      <a:rPr lang="en-US" sz="1900" baseline="0"/>
                      <a:t>11%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9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'Budget Summary'!$I$40:$N$40</c:f>
              <c:numCache>
                <c:formatCode>0%</c:formatCode>
                <c:ptCount val="6"/>
                <c:pt idx="0">
                  <c:v>0.24061636360482588</c:v>
                </c:pt>
                <c:pt idx="1">
                  <c:v>0.3024317044445255</c:v>
                </c:pt>
                <c:pt idx="2">
                  <c:v>0.24910610710289363</c:v>
                </c:pt>
                <c:pt idx="3">
                  <c:v>1.6775054329529887E-2</c:v>
                </c:pt>
                <c:pt idx="4">
                  <c:v>8.1572846527529774E-2</c:v>
                </c:pt>
                <c:pt idx="5">
                  <c:v>0.10949792399069559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Operation at Design Capacity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'simple model'!$C$81</c:f>
              <c:strCache>
                <c:ptCount val="1"/>
                <c:pt idx="0">
                  <c:v>Hours at 0-25% of design capacity</c:v>
                </c:pt>
              </c:strCache>
            </c:strRef>
          </c:tx>
          <c:invertIfNegative val="0"/>
          <c:val>
            <c:numRef>
              <c:f>'simple model'!$D$81:$I$81</c:f>
              <c:numCache>
                <c:formatCode>General</c:formatCode>
                <c:ptCount val="6"/>
                <c:pt idx="0">
                  <c:v>1753</c:v>
                </c:pt>
                <c:pt idx="1">
                  <c:v>0</c:v>
                </c:pt>
                <c:pt idx="2">
                  <c:v>5922</c:v>
                </c:pt>
                <c:pt idx="3">
                  <c:v>3399</c:v>
                </c:pt>
                <c:pt idx="4">
                  <c:v>6120</c:v>
                </c:pt>
                <c:pt idx="5">
                  <c:v>1082</c:v>
                </c:pt>
              </c:numCache>
            </c:numRef>
          </c:val>
        </c:ser>
        <c:ser>
          <c:idx val="1"/>
          <c:order val="1"/>
          <c:tx>
            <c:strRef>
              <c:f>'simple model'!$C$82</c:f>
              <c:strCache>
                <c:ptCount val="1"/>
                <c:pt idx="0">
                  <c:v>Hours at 26-50% of design capacity</c:v>
                </c:pt>
              </c:strCache>
            </c:strRef>
          </c:tx>
          <c:invertIfNegative val="0"/>
          <c:val>
            <c:numRef>
              <c:f>'simple model'!$D$82:$I$82</c:f>
              <c:numCache>
                <c:formatCode>General</c:formatCode>
                <c:ptCount val="6"/>
                <c:pt idx="0">
                  <c:v>4081</c:v>
                </c:pt>
                <c:pt idx="1">
                  <c:v>2510</c:v>
                </c:pt>
                <c:pt idx="2">
                  <c:v>1833</c:v>
                </c:pt>
                <c:pt idx="3">
                  <c:v>1004</c:v>
                </c:pt>
                <c:pt idx="4">
                  <c:v>1797</c:v>
                </c:pt>
                <c:pt idx="5">
                  <c:v>5481</c:v>
                </c:pt>
              </c:numCache>
            </c:numRef>
          </c:val>
        </c:ser>
        <c:ser>
          <c:idx val="2"/>
          <c:order val="2"/>
          <c:tx>
            <c:strRef>
              <c:f>'simple model'!$C$83</c:f>
              <c:strCache>
                <c:ptCount val="1"/>
                <c:pt idx="0">
                  <c:v>Hours at 51-75% of design capacity</c:v>
                </c:pt>
              </c:strCache>
            </c:strRef>
          </c:tx>
          <c:invertIfNegative val="0"/>
          <c:val>
            <c:numRef>
              <c:f>'simple model'!$D$83:$I$83</c:f>
              <c:numCache>
                <c:formatCode>General</c:formatCode>
                <c:ptCount val="6"/>
                <c:pt idx="0">
                  <c:v>2706</c:v>
                </c:pt>
                <c:pt idx="1">
                  <c:v>5931</c:v>
                </c:pt>
                <c:pt idx="2">
                  <c:v>276</c:v>
                </c:pt>
                <c:pt idx="3">
                  <c:v>234</c:v>
                </c:pt>
                <c:pt idx="4">
                  <c:v>290</c:v>
                </c:pt>
                <c:pt idx="5">
                  <c:v>2197</c:v>
                </c:pt>
              </c:numCache>
            </c:numRef>
          </c:val>
        </c:ser>
        <c:ser>
          <c:idx val="3"/>
          <c:order val="3"/>
          <c:tx>
            <c:strRef>
              <c:f>'simple model'!$C$84</c:f>
              <c:strCache>
                <c:ptCount val="1"/>
                <c:pt idx="0">
                  <c:v>Hours at 75-100% of design capacity </c:v>
                </c:pt>
              </c:strCache>
            </c:strRef>
          </c:tx>
          <c:invertIfNegative val="0"/>
          <c:val>
            <c:numRef>
              <c:f>'simple model'!$D$84:$I$84</c:f>
              <c:numCache>
                <c:formatCode>General</c:formatCode>
                <c:ptCount val="6"/>
                <c:pt idx="0">
                  <c:v>230</c:v>
                </c:pt>
                <c:pt idx="1">
                  <c:v>319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'simple model'!$D$3</c:f>
              <c:strCache>
                <c:ptCount val="1"/>
                <c:pt idx="0">
                  <c:v>original system</c:v>
                </c:pt>
              </c:strCache>
            </c:strRef>
          </c:tx>
          <c:invertIfNegative val="0"/>
          <c:val>
            <c:numRef>
              <c:f>'simple model'!$E$3:$I$3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22944"/>
        <c:axId val="99153536"/>
      </c:barChart>
      <c:catAx>
        <c:axId val="10312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99153536"/>
        <c:crosses val="autoZero"/>
        <c:auto val="1"/>
        <c:lblAlgn val="ctr"/>
        <c:lblOffset val="100"/>
        <c:noMultiLvlLbl val="0"/>
      </c:catAx>
      <c:valAx>
        <c:axId val="99153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122944"/>
        <c:crosses val="autoZero"/>
        <c:crossBetween val="between"/>
      </c:valAx>
    </c:plotArea>
    <c:legend>
      <c:legendPos val="r"/>
      <c:legendEntry>
        <c:idx val="4"/>
        <c:delete val="1"/>
      </c:legendEntry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Energy Consumption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'simple model'!$C$69</c:f>
              <c:strCache>
                <c:ptCount val="1"/>
                <c:pt idx="0">
                  <c:v>building energy consumption (Btu/ft^2 yr)</c:v>
                </c:pt>
              </c:strCache>
            </c:strRef>
          </c:tx>
          <c:invertIfNegative val="0"/>
          <c:val>
            <c:numRef>
              <c:f>'simple model'!$D$69:$I$69</c:f>
              <c:numCache>
                <c:formatCode>General</c:formatCode>
                <c:ptCount val="6"/>
                <c:pt idx="0">
                  <c:v>1166916</c:v>
                </c:pt>
                <c:pt idx="1">
                  <c:v>4603472</c:v>
                </c:pt>
                <c:pt idx="2">
                  <c:v>3736136</c:v>
                </c:pt>
                <c:pt idx="3">
                  <c:v>3689087</c:v>
                </c:pt>
                <c:pt idx="4">
                  <c:v>3720108</c:v>
                </c:pt>
                <c:pt idx="5">
                  <c:v>4000728</c:v>
                </c:pt>
              </c:numCache>
            </c:numRef>
          </c:val>
        </c:ser>
        <c:ser>
          <c:idx val="1"/>
          <c:order val="1"/>
          <c:tx>
            <c:strRef>
              <c:f>'simple model'!$C$70</c:f>
              <c:strCache>
                <c:ptCount val="1"/>
                <c:pt idx="0">
                  <c:v>source energy consumption (Btu/ft^2 yr)</c:v>
                </c:pt>
              </c:strCache>
            </c:strRef>
          </c:tx>
          <c:invertIfNegative val="0"/>
          <c:val>
            <c:numRef>
              <c:f>'simple model'!$D$70:$I$70</c:f>
              <c:numCache>
                <c:formatCode>General</c:formatCode>
                <c:ptCount val="6"/>
                <c:pt idx="0">
                  <c:v>3499162</c:v>
                </c:pt>
                <c:pt idx="1">
                  <c:v>9015303</c:v>
                </c:pt>
                <c:pt idx="2">
                  <c:v>7977708</c:v>
                </c:pt>
                <c:pt idx="3">
                  <c:v>7836626</c:v>
                </c:pt>
                <c:pt idx="4">
                  <c:v>7953663</c:v>
                </c:pt>
                <c:pt idx="5">
                  <c:v>8796652</c:v>
                </c:pt>
              </c:numCache>
            </c:numRef>
          </c:val>
        </c:ser>
        <c:ser>
          <c:idx val="2"/>
          <c:order val="2"/>
          <c:tx>
            <c:strRef>
              <c:f>'simple model'!$D$3</c:f>
              <c:strCache>
                <c:ptCount val="1"/>
                <c:pt idx="0">
                  <c:v>original system</c:v>
                </c:pt>
              </c:strCache>
            </c:strRef>
          </c:tx>
          <c:invertIfNegative val="0"/>
          <c:val>
            <c:numRef>
              <c:f>'simple model'!$E$3:$I$3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95712"/>
        <c:axId val="36544512"/>
      </c:barChart>
      <c:catAx>
        <c:axId val="10219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6544512"/>
        <c:crosses val="autoZero"/>
        <c:auto val="1"/>
        <c:lblAlgn val="ctr"/>
        <c:lblOffset val="100"/>
        <c:noMultiLvlLbl val="0"/>
      </c:catAx>
      <c:valAx>
        <c:axId val="3654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Btu/ft^2 yr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021957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Annual Emissions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'simple model'!$C$71</c:f>
              <c:strCache>
                <c:ptCount val="1"/>
                <c:pt idx="0">
                  <c:v>CO2 </c:v>
                </c:pt>
              </c:strCache>
            </c:strRef>
          </c:tx>
          <c:invertIfNegative val="0"/>
          <c:val>
            <c:numRef>
              <c:f>'simple model'!$D$71:$I$71</c:f>
              <c:numCache>
                <c:formatCode>General</c:formatCode>
                <c:ptCount val="6"/>
                <c:pt idx="0">
                  <c:v>6636650</c:v>
                </c:pt>
                <c:pt idx="1">
                  <c:v>26181510</c:v>
                </c:pt>
                <c:pt idx="2">
                  <c:v>21248680</c:v>
                </c:pt>
                <c:pt idx="3">
                  <c:v>20981096</c:v>
                </c:pt>
                <c:pt idx="4">
                  <c:v>21157522</c:v>
                </c:pt>
                <c:pt idx="5">
                  <c:v>22753506</c:v>
                </c:pt>
              </c:numCache>
            </c:numRef>
          </c:val>
        </c:ser>
        <c:ser>
          <c:idx val="1"/>
          <c:order val="1"/>
          <c:tx>
            <c:strRef>
              <c:f>'simple model'!$C$72</c:f>
              <c:strCache>
                <c:ptCount val="1"/>
                <c:pt idx="0">
                  <c:v>SO2 </c:v>
                </c:pt>
              </c:strCache>
            </c:strRef>
          </c:tx>
          <c:invertIfNegative val="0"/>
          <c:val>
            <c:numRef>
              <c:f>'simple model'!$D$72:$I$72</c:f>
              <c:numCache>
                <c:formatCode>General</c:formatCode>
                <c:ptCount val="6"/>
                <c:pt idx="0">
                  <c:v>113.12023060000001</c:v>
                </c:pt>
                <c:pt idx="1">
                  <c:v>446.25292740000003</c:v>
                </c:pt>
                <c:pt idx="2">
                  <c:v>362.17609719999996</c:v>
                </c:pt>
                <c:pt idx="3">
                  <c:v>357.61477980000001</c:v>
                </c:pt>
                <c:pt idx="4">
                  <c:v>360.62185420000003</c:v>
                </c:pt>
                <c:pt idx="5">
                  <c:v>387.82441360000001</c:v>
                </c:pt>
              </c:numCache>
            </c:numRef>
          </c:val>
        </c:ser>
        <c:ser>
          <c:idx val="2"/>
          <c:order val="2"/>
          <c:tx>
            <c:strRef>
              <c:f>'simple model'!$C$73</c:f>
              <c:strCache>
                <c:ptCount val="1"/>
                <c:pt idx="0">
                  <c:v>NOX </c:v>
                </c:pt>
              </c:strCache>
            </c:strRef>
          </c:tx>
          <c:invertIfNegative val="0"/>
          <c:val>
            <c:numRef>
              <c:f>'simple model'!$D$73:$I$73</c:f>
              <c:numCache>
                <c:formatCode>General</c:formatCode>
                <c:ptCount val="6"/>
                <c:pt idx="0">
                  <c:v>22.736039799999993</c:v>
                </c:pt>
                <c:pt idx="1">
                  <c:v>89.696355600000004</c:v>
                </c:pt>
                <c:pt idx="2">
                  <c:v>72.798096600000022</c:v>
                </c:pt>
                <c:pt idx="3">
                  <c:v>71.880983000000001</c:v>
                </c:pt>
                <c:pt idx="4">
                  <c:v>328790.00220459991</c:v>
                </c:pt>
                <c:pt idx="5">
                  <c:v>77.952451400000001</c:v>
                </c:pt>
              </c:numCache>
            </c:numRef>
          </c:val>
        </c:ser>
        <c:ser>
          <c:idx val="3"/>
          <c:order val="3"/>
          <c:tx>
            <c:strRef>
              <c:f>'simple model'!$D$3</c:f>
              <c:strCache>
                <c:ptCount val="1"/>
                <c:pt idx="0">
                  <c:v>original system</c:v>
                </c:pt>
              </c:strCache>
            </c:strRef>
          </c:tx>
          <c:invertIfNegative val="0"/>
          <c:val>
            <c:numRef>
              <c:f>'simple model'!$E$3:$I$3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196224"/>
        <c:axId val="36545664"/>
      </c:barChart>
      <c:catAx>
        <c:axId val="102196224"/>
        <c:scaling>
          <c:orientation val="minMax"/>
        </c:scaling>
        <c:delete val="0"/>
        <c:axPos val="b"/>
        <c:majorTickMark val="out"/>
        <c:minorTickMark val="none"/>
        <c:tickLblPos val="nextTo"/>
        <c:crossAx val="36545664"/>
        <c:crosses val="autoZero"/>
        <c:auto val="1"/>
        <c:lblAlgn val="ctr"/>
        <c:lblOffset val="100"/>
        <c:noMultiLvlLbl val="0"/>
      </c:catAx>
      <c:valAx>
        <c:axId val="3654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lbm/yr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219622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>
                <a:latin typeface="Century Gothic" pitchFamily="34" charset="0"/>
              </a:defRPr>
            </a:pPr>
            <a:r>
              <a:rPr lang="en-US">
                <a:latin typeface="Century Gothic" pitchFamily="34" charset="0"/>
              </a:rPr>
              <a:t>20 Year Life Cycle Cost</a:t>
            </a:r>
          </a:p>
        </c:rich>
      </c:tx>
      <c:layout>
        <c:manualLayout>
          <c:xMode val="edge"/>
          <c:yMode val="edge"/>
          <c:x val="0.30639608193305734"/>
          <c:y val="2.06021784235169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96436399058366"/>
          <c:y val="0.12425979509213932"/>
          <c:w val="0.75903563600941637"/>
          <c:h val="0.6124955546699443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Summary!$F$37</c:f>
              <c:strCache>
                <c:ptCount val="1"/>
                <c:pt idx="0">
                  <c:v>20 Year LCC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Summary!$B$38:$B$43</c:f>
              <c:strCache>
                <c:ptCount val="6"/>
                <c:pt idx="0">
                  <c:v>Original System</c:v>
                </c:pt>
                <c:pt idx="1">
                  <c:v>Base AHU</c:v>
                </c:pt>
                <c:pt idx="2">
                  <c:v>AHU with DCV</c:v>
                </c:pt>
                <c:pt idx="3">
                  <c:v>AHU with DCV, Economizer</c:v>
                </c:pt>
                <c:pt idx="4">
                  <c:v>AHU with DCV, 1 Stage Energy Recovery</c:v>
                </c:pt>
                <c:pt idx="5">
                  <c:v>AHU with DCV, 2 Stages of Energy Recovery</c:v>
                </c:pt>
              </c:strCache>
            </c:strRef>
          </c:cat>
          <c:val>
            <c:numRef>
              <c:f>Summary!$F$38:$F$43</c:f>
              <c:numCache>
                <c:formatCode>_("$"* #,##0.00_);_("$"* \(#,##0.00\);_("$"* "-"??_);_(@_)</c:formatCode>
                <c:ptCount val="6"/>
                <c:pt idx="0">
                  <c:v>7280111.3506970322</c:v>
                </c:pt>
                <c:pt idx="1">
                  <c:v>19748985.884939939</c:v>
                </c:pt>
                <c:pt idx="2">
                  <c:v>17063416.75524877</c:v>
                </c:pt>
                <c:pt idx="3">
                  <c:v>16911781.327448595</c:v>
                </c:pt>
                <c:pt idx="4">
                  <c:v>17015622.301768459</c:v>
                </c:pt>
                <c:pt idx="5">
                  <c:v>18606471.098854315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33024"/>
        <c:axId val="36547968"/>
      </c:barChart>
      <c:catAx>
        <c:axId val="10323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36547968"/>
        <c:crosses val="autoZero"/>
        <c:auto val="1"/>
        <c:lblAlgn val="ctr"/>
        <c:lblOffset val="100"/>
        <c:noMultiLvlLbl val="0"/>
      </c:catAx>
      <c:valAx>
        <c:axId val="36547968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032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002960757954034"/>
          <c:y val="6.0429218228816375E-2"/>
          <c:w val="0.68869806670507649"/>
          <c:h val="0.6709640276223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Summary!$C$68</c:f>
              <c:strCache>
                <c:ptCount val="1"/>
                <c:pt idx="0">
                  <c:v>Capital Cost</c:v>
                </c:pt>
              </c:strCache>
            </c:strRef>
          </c:tx>
          <c:invertIfNegative val="0"/>
          <c:cat>
            <c:strRef>
              <c:f>Summary!$B$69:$B$74</c:f>
              <c:strCache>
                <c:ptCount val="6"/>
                <c:pt idx="0">
                  <c:v>Original System</c:v>
                </c:pt>
                <c:pt idx="1">
                  <c:v>Base AHU</c:v>
                </c:pt>
                <c:pt idx="2">
                  <c:v>AHU with DCV</c:v>
                </c:pt>
                <c:pt idx="3">
                  <c:v>AHU with DCV, Economizer</c:v>
                </c:pt>
                <c:pt idx="4">
                  <c:v>AHU with DCV, 1 Stage Energy Recovery</c:v>
                </c:pt>
                <c:pt idx="5">
                  <c:v>AHU with DCV, 2 Stages of Energy Recovery</c:v>
                </c:pt>
              </c:strCache>
            </c:strRef>
          </c:cat>
          <c:val>
            <c:numRef>
              <c:f>Summary!$C$69:$C$74</c:f>
              <c:numCache>
                <c:formatCode>_("$"* #,##0.00_);_("$"* \(#,##0.00\);_("$"* "-"??_);_(@_)</c:formatCode>
                <c:ptCount val="6"/>
                <c:pt idx="0">
                  <c:v>485000</c:v>
                </c:pt>
                <c:pt idx="1">
                  <c:v>322000</c:v>
                </c:pt>
                <c:pt idx="2">
                  <c:v>337200</c:v>
                </c:pt>
                <c:pt idx="3">
                  <c:v>344200</c:v>
                </c:pt>
                <c:pt idx="4">
                  <c:v>346050</c:v>
                </c:pt>
                <c:pt idx="5">
                  <c:v>350750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33536"/>
        <c:axId val="36549696"/>
      </c:barChart>
      <c:catAx>
        <c:axId val="103233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6549696"/>
        <c:crosses val="autoZero"/>
        <c:auto val="1"/>
        <c:lblAlgn val="ctr"/>
        <c:lblOffset val="100"/>
        <c:noMultiLvlLbl val="0"/>
      </c:catAx>
      <c:valAx>
        <c:axId val="36549696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0323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Century Gothic" pitchFamily="34" charset="0"/>
              </a:defRPr>
            </a:pPr>
            <a:r>
              <a:rPr lang="en-US" sz="2400" dirty="0">
                <a:latin typeface="Century Gothic" pitchFamily="34" charset="0"/>
              </a:rPr>
              <a:t>20 Year Utility Cost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Summary!$C$37</c:f>
              <c:strCache>
                <c:ptCount val="1"/>
                <c:pt idx="0">
                  <c:v>Electric</c:v>
                </c:pt>
              </c:strCache>
            </c:strRef>
          </c:tx>
          <c:invertIfNegative val="0"/>
          <c:cat>
            <c:strRef>
              <c:f>Summary!$B$38:$B$43</c:f>
              <c:strCache>
                <c:ptCount val="6"/>
                <c:pt idx="0">
                  <c:v>Original System</c:v>
                </c:pt>
                <c:pt idx="1">
                  <c:v>Base AHU</c:v>
                </c:pt>
                <c:pt idx="2">
                  <c:v>AHU with DCV</c:v>
                </c:pt>
                <c:pt idx="3">
                  <c:v>AHU with DCV, Economizer</c:v>
                </c:pt>
                <c:pt idx="4">
                  <c:v>AHU with DCV, 1 Stage Energy Recovery</c:v>
                </c:pt>
                <c:pt idx="5">
                  <c:v>AHU with DCV, 2 Stages of Energy Recovery</c:v>
                </c:pt>
              </c:strCache>
            </c:strRef>
          </c:cat>
          <c:val>
            <c:numRef>
              <c:f>Summary!$C$38:$C$43</c:f>
              <c:numCache>
                <c:formatCode>_("$"* #,##0.00_);_("$"* \(#,##0.00\);_("$"* "-"??_);_(@_)</c:formatCode>
                <c:ptCount val="6"/>
                <c:pt idx="0">
                  <c:v>6573414.4724849304</c:v>
                </c:pt>
                <c:pt idx="1">
                  <c:v>12069676.743242288</c:v>
                </c:pt>
                <c:pt idx="2">
                  <c:v>11708960.991188524</c:v>
                </c:pt>
                <c:pt idx="3">
                  <c:v>11443926.513540182</c:v>
                </c:pt>
                <c:pt idx="4">
                  <c:v>11688185.037048476</c:v>
                </c:pt>
                <c:pt idx="5">
                  <c:v>13273331.742798924</c:v>
                </c:pt>
              </c:numCache>
            </c:numRef>
          </c:val>
        </c:ser>
        <c:ser>
          <c:idx val="1"/>
          <c:order val="1"/>
          <c:tx>
            <c:strRef>
              <c:f>Summary!$D$37</c:f>
              <c:strCache>
                <c:ptCount val="1"/>
                <c:pt idx="0">
                  <c:v>Natural Gas </c:v>
                </c:pt>
              </c:strCache>
            </c:strRef>
          </c:tx>
          <c:invertIfNegative val="0"/>
          <c:cat>
            <c:strRef>
              <c:f>Summary!$B$38:$B$43</c:f>
              <c:strCache>
                <c:ptCount val="6"/>
                <c:pt idx="0">
                  <c:v>Original System</c:v>
                </c:pt>
                <c:pt idx="1">
                  <c:v>Base AHU</c:v>
                </c:pt>
                <c:pt idx="2">
                  <c:v>AHU with DCV</c:v>
                </c:pt>
                <c:pt idx="3">
                  <c:v>AHU with DCV, Economizer</c:v>
                </c:pt>
                <c:pt idx="4">
                  <c:v>AHU with DCV, 1 Stage Energy Recovery</c:v>
                </c:pt>
                <c:pt idx="5">
                  <c:v>AHU with DCV, 2 Stages of Energy Recovery</c:v>
                </c:pt>
              </c:strCache>
            </c:strRef>
          </c:cat>
          <c:val>
            <c:numRef>
              <c:f>Summary!$D$38:$D$43</c:f>
              <c:numCache>
                <c:formatCode>_("$"* #,##0.00_);_("$"* \(#,##0.00\);_("$"* "-"??_);_(@_)</c:formatCode>
                <c:ptCount val="6"/>
                <c:pt idx="0">
                  <c:v>10167.465955115857</c:v>
                </c:pt>
                <c:pt idx="1">
                  <c:v>7251304.4024717715</c:v>
                </c:pt>
                <c:pt idx="2">
                  <c:v>4885841.9997622138</c:v>
                </c:pt>
                <c:pt idx="3">
                  <c:v>4885725.4016514225</c:v>
                </c:pt>
                <c:pt idx="4">
                  <c:v>4849492.1697427137</c:v>
                </c:pt>
                <c:pt idx="5">
                  <c:v>4847917.7262657154</c:v>
                </c:pt>
              </c:numCache>
            </c:numRef>
          </c:val>
        </c:ser>
        <c:ser>
          <c:idx val="2"/>
          <c:order val="2"/>
          <c:tx>
            <c:strRef>
              <c:f>Summary!$E$37</c:f>
              <c:strCache>
                <c:ptCount val="1"/>
                <c:pt idx="0">
                  <c:v>Chilled Water </c:v>
                </c:pt>
              </c:strCache>
            </c:strRef>
          </c:tx>
          <c:invertIfNegative val="0"/>
          <c:cat>
            <c:strRef>
              <c:f>Summary!$B$38:$B$43</c:f>
              <c:strCache>
                <c:ptCount val="6"/>
                <c:pt idx="0">
                  <c:v>Original System</c:v>
                </c:pt>
                <c:pt idx="1">
                  <c:v>Base AHU</c:v>
                </c:pt>
                <c:pt idx="2">
                  <c:v>AHU with DCV</c:v>
                </c:pt>
                <c:pt idx="3">
                  <c:v>AHU with DCV, Economizer</c:v>
                </c:pt>
                <c:pt idx="4">
                  <c:v>AHU with DCV, 1 Stage Energy Recovery</c:v>
                </c:pt>
                <c:pt idx="5">
                  <c:v>AHU with DCV, 2 Stages of Energy Recovery</c:v>
                </c:pt>
              </c:strCache>
            </c:strRef>
          </c:cat>
          <c:val>
            <c:numRef>
              <c:f>Summary!$E$38:$E$43</c:f>
              <c:numCache>
                <c:formatCode>_("$"* #,##0.00_);_("$"* \(#,##0.00\);_("$"* "-"??_);_(@_)</c:formatCode>
                <c:ptCount val="6"/>
                <c:pt idx="0">
                  <c:v>179139.95338552102</c:v>
                </c:pt>
                <c:pt idx="1">
                  <c:v>73615.28035441041</c:v>
                </c:pt>
                <c:pt idx="2">
                  <c:v>72624.305426562583</c:v>
                </c:pt>
                <c:pt idx="3">
                  <c:v>179139.95338552102</c:v>
                </c:pt>
                <c:pt idx="4">
                  <c:v>73105.636105802958</c:v>
                </c:pt>
                <c:pt idx="5">
                  <c:v>75682.17091820731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11200"/>
        <c:axId val="36552000"/>
      </c:barChart>
      <c:catAx>
        <c:axId val="10341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36552000"/>
        <c:crosses val="autoZero"/>
        <c:auto val="1"/>
        <c:lblAlgn val="ctr"/>
        <c:lblOffset val="100"/>
        <c:noMultiLvlLbl val="0"/>
      </c:catAx>
      <c:valAx>
        <c:axId val="36552000"/>
        <c:scaling>
          <c:orientation val="minMax"/>
        </c:scaling>
        <c:delete val="0"/>
        <c:axPos val="l"/>
        <c:majorGridlines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1034112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>
              <a:latin typeface="Century Gothic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Solar Radiation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'calc summary'!$C$4</c:f>
              <c:strCache>
                <c:ptCount val="1"/>
                <c:pt idx="0">
                  <c:v>Month </c:v>
                </c:pt>
              </c:strCache>
            </c:strRef>
          </c:tx>
          <c:marker>
            <c:symbol val="none"/>
          </c:marker>
          <c:val>
            <c:numRef>
              <c:f>'calc summary'!$C$5:$C$16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'calc summary'!$D$4</c:f>
              <c:strCache>
                <c:ptCount val="1"/>
                <c:pt idx="0">
                  <c:v>Daily Radiation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'calc summary'!$D$5:$D$16</c:f>
              <c:numCache>
                <c:formatCode>General</c:formatCode>
                <c:ptCount val="12"/>
                <c:pt idx="0">
                  <c:v>2038</c:v>
                </c:pt>
                <c:pt idx="1">
                  <c:v>3903</c:v>
                </c:pt>
                <c:pt idx="2">
                  <c:v>5462</c:v>
                </c:pt>
                <c:pt idx="3">
                  <c:v>7009</c:v>
                </c:pt>
                <c:pt idx="4">
                  <c:v>6079</c:v>
                </c:pt>
                <c:pt idx="5">
                  <c:v>4311</c:v>
                </c:pt>
                <c:pt idx="6">
                  <c:v>4682</c:v>
                </c:pt>
                <c:pt idx="7">
                  <c:v>3082</c:v>
                </c:pt>
                <c:pt idx="8">
                  <c:v>4591</c:v>
                </c:pt>
                <c:pt idx="9">
                  <c:v>3811</c:v>
                </c:pt>
                <c:pt idx="10">
                  <c:v>1235</c:v>
                </c:pt>
                <c:pt idx="11">
                  <c:v>507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'calc summary'!$E$4</c:f>
              <c:strCache>
                <c:ptCount val="1"/>
                <c:pt idx="0">
                  <c:v>Monthly Radiation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'calc summary'!$E$5:$E$16</c:f>
              <c:numCache>
                <c:formatCode>General</c:formatCode>
                <c:ptCount val="12"/>
                <c:pt idx="0">
                  <c:v>63178</c:v>
                </c:pt>
                <c:pt idx="1">
                  <c:v>109284</c:v>
                </c:pt>
                <c:pt idx="2">
                  <c:v>169322</c:v>
                </c:pt>
                <c:pt idx="3">
                  <c:v>210270</c:v>
                </c:pt>
                <c:pt idx="4">
                  <c:v>188449</c:v>
                </c:pt>
                <c:pt idx="5">
                  <c:v>129330</c:v>
                </c:pt>
                <c:pt idx="6">
                  <c:v>145142</c:v>
                </c:pt>
                <c:pt idx="7">
                  <c:v>95542</c:v>
                </c:pt>
                <c:pt idx="8">
                  <c:v>137730</c:v>
                </c:pt>
                <c:pt idx="9">
                  <c:v>118141</c:v>
                </c:pt>
                <c:pt idx="10">
                  <c:v>38285</c:v>
                </c:pt>
                <c:pt idx="11">
                  <c:v>15717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'calc summary'!$F$4</c:f>
              <c:strCache>
                <c:ptCount val="1"/>
                <c:pt idx="0">
                  <c:v>Average Monthly Radiation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val>
            <c:numRef>
              <c:f>'calc summary'!$F$5:$F$16</c:f>
              <c:numCache>
                <c:formatCode>General</c:formatCode>
                <c:ptCount val="12"/>
                <c:pt idx="0">
                  <c:v>118365.83333333333</c:v>
                </c:pt>
                <c:pt idx="1">
                  <c:v>118365.83333333333</c:v>
                </c:pt>
                <c:pt idx="2">
                  <c:v>118365.83333333333</c:v>
                </c:pt>
                <c:pt idx="3">
                  <c:v>118365.83333333333</c:v>
                </c:pt>
                <c:pt idx="4">
                  <c:v>118365.83333333333</c:v>
                </c:pt>
                <c:pt idx="5">
                  <c:v>118365.83333333333</c:v>
                </c:pt>
                <c:pt idx="6">
                  <c:v>118365.83333333333</c:v>
                </c:pt>
                <c:pt idx="7">
                  <c:v>118365.83333333333</c:v>
                </c:pt>
                <c:pt idx="8">
                  <c:v>118365.83333333333</c:v>
                </c:pt>
                <c:pt idx="9">
                  <c:v>118365.83333333333</c:v>
                </c:pt>
                <c:pt idx="10">
                  <c:v>118365.83333333333</c:v>
                </c:pt>
                <c:pt idx="11">
                  <c:v>118365.83333333333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23776"/>
        <c:axId val="102352576"/>
      </c:lineChart>
      <c:catAx>
        <c:axId val="10452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52576"/>
        <c:crosses val="autoZero"/>
        <c:auto val="1"/>
        <c:lblAlgn val="ctr"/>
        <c:lblOffset val="100"/>
        <c:noMultiLvlLbl val="0"/>
      </c:catAx>
      <c:valAx>
        <c:axId val="1023525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452377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 Output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'calc summary'!$G$4</c:f>
              <c:strCache>
                <c:ptCount val="1"/>
                <c:pt idx="0">
                  <c:v>Daily Electric Output (W)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'calc summary'!$G$5:$G$16</c:f>
              <c:numCache>
                <c:formatCode>0</c:formatCode>
                <c:ptCount val="12"/>
                <c:pt idx="0">
                  <c:v>35974672.520266712</c:v>
                </c:pt>
                <c:pt idx="1">
                  <c:v>18077911.035584643</c:v>
                </c:pt>
                <c:pt idx="2">
                  <c:v>10374704.827916842</c:v>
                </c:pt>
                <c:pt idx="3">
                  <c:v>11622303.402924366</c:v>
                </c:pt>
                <c:pt idx="4">
                  <c:v>11719299.657173758</c:v>
                </c:pt>
                <c:pt idx="5">
                  <c:v>28400131.303888746</c:v>
                </c:pt>
                <c:pt idx="6">
                  <c:v>20619908.663145736</c:v>
                </c:pt>
                <c:pt idx="7">
                  <c:v>22237334.288688157</c:v>
                </c:pt>
                <c:pt idx="8">
                  <c:v>11573807.090737835</c:v>
                </c:pt>
                <c:pt idx="9">
                  <c:v>30844192.02645668</c:v>
                </c:pt>
                <c:pt idx="10">
                  <c:v>118235.46406221009</c:v>
                </c:pt>
                <c:pt idx="11">
                  <c:v>3289.2278850872431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'calc summary'!$H$4</c:f>
              <c:strCache>
                <c:ptCount val="1"/>
                <c:pt idx="0">
                  <c:v>Monthly Electric Output (W)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'calc summary'!$H$5:$H$16</c:f>
              <c:numCache>
                <c:formatCode>0</c:formatCode>
                <c:ptCount val="12"/>
                <c:pt idx="0">
                  <c:v>1115214848.128268</c:v>
                </c:pt>
                <c:pt idx="1">
                  <c:v>506181508.99636984</c:v>
                </c:pt>
                <c:pt idx="2">
                  <c:v>321615849.66542226</c:v>
                </c:pt>
                <c:pt idx="3">
                  <c:v>348669102.08773106</c:v>
                </c:pt>
                <c:pt idx="4">
                  <c:v>363298289.37238646</c:v>
                </c:pt>
                <c:pt idx="5">
                  <c:v>852003939.1166625</c:v>
                </c:pt>
                <c:pt idx="6">
                  <c:v>639217168.55751777</c:v>
                </c:pt>
                <c:pt idx="7">
                  <c:v>689357362.94933295</c:v>
                </c:pt>
                <c:pt idx="8">
                  <c:v>358788019.81287295</c:v>
                </c:pt>
                <c:pt idx="9">
                  <c:v>956169952.82015681</c:v>
                </c:pt>
                <c:pt idx="10">
                  <c:v>3547063.9218663024</c:v>
                </c:pt>
                <c:pt idx="11">
                  <c:v>101966.06443770454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47584"/>
        <c:axId val="102354304"/>
      </c:lineChart>
      <c:catAx>
        <c:axId val="10374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354304"/>
        <c:crosses val="autoZero"/>
        <c:auto val="1"/>
        <c:lblAlgn val="ctr"/>
        <c:lblOffset val="100"/>
        <c:noMultiLvlLbl val="0"/>
      </c:catAx>
      <c:valAx>
        <c:axId val="102354304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103747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'simple model'!$C$22:$C$28</c:f>
              <c:strCache>
                <c:ptCount val="7"/>
                <c:pt idx="0">
                  <c:v>sensible solar gain (Btu/h)</c:v>
                </c:pt>
                <c:pt idx="1">
                  <c:v>sensible glass transmission (Btu/h)</c:v>
                </c:pt>
                <c:pt idx="2">
                  <c:v>sensible wall transmission (Btu/h)</c:v>
                </c:pt>
                <c:pt idx="3">
                  <c:v>sensible lighting load (Btu/h)</c:v>
                </c:pt>
                <c:pt idx="4">
                  <c:v>Sensible People load(Btu/h)</c:v>
                </c:pt>
                <c:pt idx="5">
                  <c:v>sensible Misc equipment (Btu/h)</c:v>
                </c:pt>
                <c:pt idx="6">
                  <c:v>sensible cooling infiltration (Btu/h)</c:v>
                </c:pt>
              </c:strCache>
            </c:strRef>
          </c:cat>
          <c:val>
            <c:numRef>
              <c:f>'simple model'!$D$22:$D$28</c:f>
              <c:numCache>
                <c:formatCode>General</c:formatCode>
                <c:ptCount val="7"/>
                <c:pt idx="0">
                  <c:v>2750676</c:v>
                </c:pt>
                <c:pt idx="1">
                  <c:v>124107</c:v>
                </c:pt>
                <c:pt idx="2">
                  <c:v>70653</c:v>
                </c:pt>
                <c:pt idx="3">
                  <c:v>108153</c:v>
                </c:pt>
                <c:pt idx="4">
                  <c:v>110600</c:v>
                </c:pt>
                <c:pt idx="5">
                  <c:v>798319</c:v>
                </c:pt>
                <c:pt idx="6">
                  <c:v>681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Century Gothic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New Design Airflows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'simple model'!$D$3</c:f>
              <c:strCache>
                <c:ptCount val="1"/>
                <c:pt idx="0">
                  <c:v>original system</c:v>
                </c:pt>
              </c:strCache>
            </c:strRef>
          </c:tx>
          <c:invertIfNegative val="0"/>
          <c:cat>
            <c:strRef>
              <c:f>'simple model'!$C$4:$C$8</c:f>
              <c:strCache>
                <c:ptCount val="5"/>
                <c:pt idx="0">
                  <c:v>outside airflow</c:v>
                </c:pt>
                <c:pt idx="1">
                  <c:v>cooling airflow </c:v>
                </c:pt>
                <c:pt idx="2">
                  <c:v>heating airflow </c:v>
                </c:pt>
                <c:pt idx="3">
                  <c:v>return airflow </c:v>
                </c:pt>
                <c:pt idx="4">
                  <c:v>exhaust airflow </c:v>
                </c:pt>
              </c:strCache>
            </c:strRef>
          </c:cat>
          <c:val>
            <c:numRef>
              <c:f>'simple model'!$D$4:$D$8</c:f>
              <c:numCache>
                <c:formatCode>General</c:formatCode>
                <c:ptCount val="5"/>
                <c:pt idx="0">
                  <c:v>4958</c:v>
                </c:pt>
                <c:pt idx="1">
                  <c:v>169033</c:v>
                </c:pt>
                <c:pt idx="2">
                  <c:v>169033</c:v>
                </c:pt>
                <c:pt idx="3">
                  <c:v>170629</c:v>
                </c:pt>
                <c:pt idx="4">
                  <c:v>6554</c:v>
                </c:pt>
              </c:numCache>
            </c:numRef>
          </c:val>
        </c:ser>
        <c:ser>
          <c:idx val="1"/>
          <c:order val="1"/>
          <c:tx>
            <c:strRef>
              <c:f>'simple model'!$E$3</c:f>
              <c:strCache>
                <c:ptCount val="1"/>
                <c:pt idx="0">
                  <c:v>Base AHU </c:v>
                </c:pt>
              </c:strCache>
            </c:strRef>
          </c:tx>
          <c:invertIfNegative val="0"/>
          <c:cat>
            <c:strRef>
              <c:f>'simple model'!$C$4:$C$8</c:f>
              <c:strCache>
                <c:ptCount val="5"/>
                <c:pt idx="0">
                  <c:v>outside airflow</c:v>
                </c:pt>
                <c:pt idx="1">
                  <c:v>cooling airflow </c:v>
                </c:pt>
                <c:pt idx="2">
                  <c:v>heating airflow </c:v>
                </c:pt>
                <c:pt idx="3">
                  <c:v>return airflow </c:v>
                </c:pt>
                <c:pt idx="4">
                  <c:v>exhaust airflow </c:v>
                </c:pt>
              </c:strCache>
            </c:strRef>
          </c:cat>
          <c:val>
            <c:numRef>
              <c:f>'simple model'!$E$4:$E$8</c:f>
              <c:numCache>
                <c:formatCode>General</c:formatCode>
                <c:ptCount val="5"/>
                <c:pt idx="0">
                  <c:v>4958</c:v>
                </c:pt>
                <c:pt idx="1">
                  <c:v>226819</c:v>
                </c:pt>
                <c:pt idx="2">
                  <c:v>226819</c:v>
                </c:pt>
                <c:pt idx="3">
                  <c:v>228415</c:v>
                </c:pt>
                <c:pt idx="4">
                  <c:v>6554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55712"/>
        <c:axId val="59750016"/>
      </c:barChart>
      <c:catAx>
        <c:axId val="9675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59750016"/>
        <c:crosses val="autoZero"/>
        <c:auto val="1"/>
        <c:lblAlgn val="ctr"/>
        <c:lblOffset val="100"/>
        <c:noMultiLvlLbl val="0"/>
      </c:catAx>
      <c:valAx>
        <c:axId val="5975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5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2200" dirty="0">
                <a:latin typeface="Century Gothic" pitchFamily="34" charset="0"/>
              </a:rPr>
              <a:t>Occupancy</a:t>
            </a:r>
            <a:r>
              <a:rPr lang="en-US" sz="2200" baseline="0" dirty="0">
                <a:latin typeface="Century Gothic" pitchFamily="34" charset="0"/>
              </a:rPr>
              <a:t> Over 24 Hour Period</a:t>
            </a:r>
            <a:endParaRPr lang="en-US" sz="2200" dirty="0">
              <a:latin typeface="Century Gothic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Sheet1!$G$21</c:f>
              <c:strCache>
                <c:ptCount val="1"/>
                <c:pt idx="0">
                  <c:v>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Sheet1!$B$22:$B$71</c:f>
              <c:numCache>
                <c:formatCode>General</c:formatCode>
                <c:ptCount val="50"/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  <c:pt idx="7">
                  <c:v>3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5</c:v>
                </c:pt>
                <c:pt idx="12">
                  <c:v>5.5</c:v>
                </c:pt>
                <c:pt idx="13">
                  <c:v>6</c:v>
                </c:pt>
                <c:pt idx="14">
                  <c:v>6.5</c:v>
                </c:pt>
                <c:pt idx="15">
                  <c:v>7</c:v>
                </c:pt>
                <c:pt idx="16">
                  <c:v>7.5</c:v>
                </c:pt>
                <c:pt idx="17">
                  <c:v>8</c:v>
                </c:pt>
                <c:pt idx="18">
                  <c:v>8.5</c:v>
                </c:pt>
                <c:pt idx="19">
                  <c:v>9</c:v>
                </c:pt>
                <c:pt idx="20">
                  <c:v>9.5</c:v>
                </c:pt>
                <c:pt idx="21">
                  <c:v>10</c:v>
                </c:pt>
                <c:pt idx="22">
                  <c:v>10.5</c:v>
                </c:pt>
                <c:pt idx="23">
                  <c:v>11</c:v>
                </c:pt>
                <c:pt idx="24">
                  <c:v>11.5</c:v>
                </c:pt>
                <c:pt idx="25">
                  <c:v>12</c:v>
                </c:pt>
                <c:pt idx="26">
                  <c:v>12.5</c:v>
                </c:pt>
                <c:pt idx="27">
                  <c:v>13</c:v>
                </c:pt>
                <c:pt idx="28">
                  <c:v>13.5</c:v>
                </c:pt>
                <c:pt idx="29">
                  <c:v>14</c:v>
                </c:pt>
                <c:pt idx="30">
                  <c:v>14.5</c:v>
                </c:pt>
                <c:pt idx="31">
                  <c:v>15</c:v>
                </c:pt>
                <c:pt idx="32">
                  <c:v>15.5</c:v>
                </c:pt>
                <c:pt idx="33">
                  <c:v>16</c:v>
                </c:pt>
                <c:pt idx="34">
                  <c:v>16.5</c:v>
                </c:pt>
                <c:pt idx="35">
                  <c:v>17</c:v>
                </c:pt>
                <c:pt idx="36">
                  <c:v>17.5</c:v>
                </c:pt>
                <c:pt idx="37">
                  <c:v>18</c:v>
                </c:pt>
                <c:pt idx="38">
                  <c:v>18.5</c:v>
                </c:pt>
                <c:pt idx="39">
                  <c:v>19</c:v>
                </c:pt>
                <c:pt idx="40">
                  <c:v>19.5</c:v>
                </c:pt>
                <c:pt idx="41">
                  <c:v>20</c:v>
                </c:pt>
                <c:pt idx="42">
                  <c:v>20.5</c:v>
                </c:pt>
                <c:pt idx="43">
                  <c:v>21</c:v>
                </c:pt>
                <c:pt idx="44">
                  <c:v>21.5</c:v>
                </c:pt>
                <c:pt idx="45">
                  <c:v>22</c:v>
                </c:pt>
                <c:pt idx="46">
                  <c:v>22.5</c:v>
                </c:pt>
                <c:pt idx="47">
                  <c:v>23</c:v>
                </c:pt>
                <c:pt idx="48">
                  <c:v>23.5</c:v>
                </c:pt>
                <c:pt idx="49">
                  <c:v>24</c:v>
                </c:pt>
              </c:numCache>
            </c:numRef>
          </c:cat>
          <c:val>
            <c:numRef>
              <c:f>Sheet1!$G$22:$G$71</c:f>
              <c:numCache>
                <c:formatCode>General</c:formatCode>
                <c:ptCount val="50"/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3</c:v>
                </c:pt>
                <c:pt idx="40">
                  <c:v>3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61696"/>
        <c:axId val="97167040"/>
      </c:lineChart>
      <c:catAx>
        <c:axId val="9686169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one"/>
        <c:crossAx val="9716704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97167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Occupancy (No. of People)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86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Century Gothic" pitchFamily="34" charset="0"/>
              </a:defRPr>
            </a:pPr>
            <a:r>
              <a:rPr lang="en-US" sz="2200" dirty="0" smtClean="0">
                <a:latin typeface="Century Gothic" pitchFamily="34" charset="0"/>
              </a:rPr>
              <a:t>Natural Ventilation</a:t>
            </a:r>
            <a:r>
              <a:rPr lang="en-US" sz="2200" baseline="0" dirty="0" smtClean="0">
                <a:latin typeface="Century Gothic" pitchFamily="34" charset="0"/>
              </a:rPr>
              <a:t> with </a:t>
            </a:r>
            <a:r>
              <a:rPr lang="en-US" sz="2200" baseline="0" dirty="0" smtClean="0">
                <a:latin typeface="Century Gothic" pitchFamily="34" charset="0"/>
              </a:rPr>
              <a:t>Constant Air Changes</a:t>
            </a:r>
            <a:endParaRPr lang="en-US" sz="2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12705546806649168"/>
          <c:y val="1.030219536806248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Sheet1!$Q$20:$Q$21</c:f>
              <c:strCache>
                <c:ptCount val="1"/>
                <c:pt idx="0">
                  <c:v>Strategy B c(t+∆t)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Sheet1!$Q$26:$Q$71</c:f>
              <c:numCache>
                <c:formatCode>0.0000</c:formatCode>
                <c:ptCount val="46"/>
                <c:pt idx="0">
                  <c:v>4.4922454738887105E-2</c:v>
                </c:pt>
                <c:pt idx="1">
                  <c:v>3.1367132193941751E-2</c:v>
                </c:pt>
                <c:pt idx="2">
                  <c:v>2.4877336370643908E-2</c:v>
                </c:pt>
                <c:pt idx="3">
                  <c:v>2.1153997415933989E-2</c:v>
                </c:pt>
                <c:pt idx="4">
                  <c:v>1.8762398803084359E-2</c:v>
                </c:pt>
                <c:pt idx="5">
                  <c:v>1.7104106460688613E-2</c:v>
                </c:pt>
                <c:pt idx="6">
                  <c:v>1.588944854463684E-2</c:v>
                </c:pt>
                <c:pt idx="7">
                  <c:v>1.4962456529735161E-2</c:v>
                </c:pt>
                <c:pt idx="8">
                  <c:v>1.4232166649313257E-2</c:v>
                </c:pt>
                <c:pt idx="9">
                  <c:v>1.3642127486979683E-2</c:v>
                </c:pt>
                <c:pt idx="10">
                  <c:v>1.3155523747882151E-2</c:v>
                </c:pt>
                <c:pt idx="11">
                  <c:v>9.5269342768133369E-3</c:v>
                </c:pt>
                <c:pt idx="12">
                  <c:v>9.2530519484729928E-3</c:v>
                </c:pt>
                <c:pt idx="13">
                  <c:v>5.9329808540186865E-3</c:v>
                </c:pt>
                <c:pt idx="14">
                  <c:v>5.7820174016785736E-3</c:v>
                </c:pt>
                <c:pt idx="15">
                  <c:v>2.6677206615549967E-3</c:v>
                </c:pt>
                <c:pt idx="16">
                  <c:v>2.5921149183140433E-3</c:v>
                </c:pt>
                <c:pt idx="17">
                  <c:v>2.5244010145749822E-3</c:v>
                </c:pt>
                <c:pt idx="18">
                  <c:v>2.4633880243092945E-3</c:v>
                </c:pt>
                <c:pt idx="19">
                  <c:v>2.40811531706545E-3</c:v>
                </c:pt>
                <c:pt idx="20">
                  <c:v>2.3577991383917545E-3</c:v>
                </c:pt>
                <c:pt idx="21">
                  <c:v>2.3117934525887177E-3</c:v>
                </c:pt>
                <c:pt idx="22">
                  <c:v>2.269560785765139E-3</c:v>
                </c:pt>
                <c:pt idx="23">
                  <c:v>2.2306502045508344E-3</c:v>
                </c:pt>
                <c:pt idx="24">
                  <c:v>2.1946804679122043E-3</c:v>
                </c:pt>
                <c:pt idx="25">
                  <c:v>2.161326983962666E-3</c:v>
                </c:pt>
                <c:pt idx="26">
                  <c:v>2.130311602786939E-3</c:v>
                </c:pt>
                <c:pt idx="27">
                  <c:v>2.1013945489193053E-3</c:v>
                </c:pt>
                <c:pt idx="28">
                  <c:v>2.0743679862861952E-3</c:v>
                </c:pt>
                <c:pt idx="29">
                  <c:v>2.0490508416084398E-3</c:v>
                </c:pt>
                <c:pt idx="30">
                  <c:v>2.0252846072949652E-3</c:v>
                </c:pt>
                <c:pt idx="31">
                  <c:v>2.0029299135247503E-3</c:v>
                </c:pt>
                <c:pt idx="32">
                  <c:v>1.9818637094023623E-3</c:v>
                </c:pt>
                <c:pt idx="33">
                  <c:v>4.5629998284471025E-3</c:v>
                </c:pt>
                <c:pt idx="34">
                  <c:v>4.5345529628639369E-3</c:v>
                </c:pt>
                <c:pt idx="35">
                  <c:v>7.0899149367405715E-3</c:v>
                </c:pt>
                <c:pt idx="36">
                  <c:v>7.0558025404380623E-3</c:v>
                </c:pt>
                <c:pt idx="37">
                  <c:v>9.5889566200627052E-3</c:v>
                </c:pt>
                <c:pt idx="38">
                  <c:v>9.5504913993035706E-3</c:v>
                </c:pt>
                <c:pt idx="39">
                  <c:v>9.5139199876017478E-3</c:v>
                </c:pt>
                <c:pt idx="40">
                  <c:v>9.4791056438417939E-3</c:v>
                </c:pt>
                <c:pt idx="41">
                  <c:v>9.4459244995355896E-3</c:v>
                </c:pt>
                <c:pt idx="42">
                  <c:v>9.4142640773338167E-3</c:v>
                </c:pt>
                <c:pt idx="43">
                  <c:v>9.3840220096935573E-3</c:v>
                </c:pt>
                <c:pt idx="44">
                  <c:v>9.3551049268302093E-3</c:v>
                </c:pt>
                <c:pt idx="45">
                  <c:v>9.3274274884082679E-3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97632"/>
        <c:axId val="97168768"/>
      </c:lineChart>
      <c:catAx>
        <c:axId val="9939763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/>
          <c:overlay val="0"/>
        </c:title>
        <c:majorTickMark val="out"/>
        <c:minorTickMark val="none"/>
        <c:tickLblPos val="none"/>
        <c:crossAx val="9716876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97168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(ppm)</a:t>
                </a:r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9939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Century Gothic" pitchFamily="34" charset="0"/>
              </a:defRPr>
            </a:pPr>
            <a:r>
              <a:rPr lang="en-US" sz="2200" dirty="0" smtClean="0">
                <a:latin typeface="Century Gothic" pitchFamily="34" charset="0"/>
              </a:rPr>
              <a:t>Demand Control Ventilation</a:t>
            </a:r>
            <a:endParaRPr lang="en-US" sz="2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23147891513560806"/>
          <c:y val="5.67567324728760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536530571125338"/>
          <c:y val="0.21164095911716524"/>
          <c:w val="0.70339094470576957"/>
          <c:h val="0.6355186701696165"/>
        </c:manualLayout>
      </c:layout>
      <c:lineChart>
        <c:grouping val="standard"/>
        <c:varyColors val="0"/>
        <c:ser>
          <c:idx val="3"/>
          <c:order val="0"/>
          <c:tx>
            <c:strRef>
              <c:f>Sheet1!$S$20:$S$21</c:f>
              <c:strCache>
                <c:ptCount val="1"/>
                <c:pt idx="0">
                  <c:v>Strategy D c(t+∆t)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Sheet1!$S$22:$S$71</c:f>
              <c:numCache>
                <c:formatCode>0.0000</c:formatCode>
                <c:ptCount val="50"/>
                <c:pt idx="1">
                  <c:v>0.99650349562944518</c:v>
                </c:pt>
                <c:pt idx="2">
                  <c:v>3.2521595324258978</c:v>
                </c:pt>
                <c:pt idx="3">
                  <c:v>3.6678752964054921</c:v>
                </c:pt>
                <c:pt idx="4">
                  <c:v>3.8132288090648627</c:v>
                </c:pt>
                <c:pt idx="5">
                  <c:v>3.8804809356866707</c:v>
                </c:pt>
                <c:pt idx="6">
                  <c:v>3.9170061180814502</c:v>
                </c:pt>
                <c:pt idx="7">
                  <c:v>3.9390273253404642</c:v>
                </c:pt>
                <c:pt idx="8">
                  <c:v>3.9533189995776268</c:v>
                </c:pt>
                <c:pt idx="9">
                  <c:v>3.9631168985647389</c:v>
                </c:pt>
                <c:pt idx="10">
                  <c:v>3.9701250655816316</c:v>
                </c:pt>
                <c:pt idx="11">
                  <c:v>3.9753102025332994</c:v>
                </c:pt>
                <c:pt idx="12">
                  <c:v>3.9792538594674371</c:v>
                </c:pt>
                <c:pt idx="13">
                  <c:v>3.9823229130528279</c:v>
                </c:pt>
                <c:pt idx="14">
                  <c:v>3.9847580889382868</c:v>
                </c:pt>
                <c:pt idx="15">
                  <c:v>2.9867720304466436</c:v>
                </c:pt>
                <c:pt idx="16">
                  <c:v>2.9883738888681712</c:v>
                </c:pt>
                <c:pt idx="17">
                  <c:v>1.9897399088249812</c:v>
                </c:pt>
                <c:pt idx="18">
                  <c:v>1.9908482707271951</c:v>
                </c:pt>
                <c:pt idx="19">
                  <c:v>0.99181705202556181</c:v>
                </c:pt>
                <c:pt idx="20">
                  <c:v>0.99261490045081668</c:v>
                </c:pt>
                <c:pt idx="21">
                  <c:v>0.99330150559198549</c:v>
                </c:pt>
                <c:pt idx="22">
                  <c:v>0.99389662654420619</c:v>
                </c:pt>
                <c:pt idx="23">
                  <c:v>0.99441582251437832</c:v>
                </c:pt>
                <c:pt idx="24">
                  <c:v>0.99487148024737115</c:v>
                </c:pt>
                <c:pt idx="25">
                  <c:v>0.99527355974308251</c:v>
                </c:pt>
                <c:pt idx="26">
                  <c:v>0.99563014320344823</c:v>
                </c:pt>
                <c:pt idx="27">
                  <c:v>0.99594784438582884</c:v>
                </c:pt>
                <c:pt idx="28">
                  <c:v>0.99623211750594398</c:v>
                </c:pt>
                <c:pt idx="29">
                  <c:v>0.99648749290456251</c:v>
                </c:pt>
                <c:pt idx="30">
                  <c:v>0.9967177586693079</c:v>
                </c:pt>
                <c:pt idx="31">
                  <c:v>0.99692610192623854</c:v>
                </c:pt>
                <c:pt idx="32">
                  <c:v>0.99711521972053752</c:v>
                </c:pt>
                <c:pt idx="33">
                  <c:v>0.99728740674313543</c:v>
                </c:pt>
                <c:pt idx="34">
                  <c:v>0.99744462526829525</c:v>
                </c:pt>
                <c:pt idx="35">
                  <c:v>0.9975885613091704</c:v>
                </c:pt>
                <c:pt idx="36">
                  <c:v>0.99772067000938935</c:v>
                </c:pt>
                <c:pt idx="37">
                  <c:v>1.9978340963796914</c:v>
                </c:pt>
                <c:pt idx="38">
                  <c:v>1.9979465918001333</c:v>
                </c:pt>
                <c:pt idx="39">
                  <c:v>2.998043240016528</c:v>
                </c:pt>
                <c:pt idx="40">
                  <c:v>2.9981398553687155</c:v>
                </c:pt>
                <c:pt idx="41">
                  <c:v>3.9982228780546136</c:v>
                </c:pt>
                <c:pt idx="42">
                  <c:v>3.9983064957258829</c:v>
                </c:pt>
                <c:pt idx="43">
                  <c:v>3.9983843476907284</c:v>
                </c:pt>
                <c:pt idx="44">
                  <c:v>3.9984569521030493</c:v>
                </c:pt>
                <c:pt idx="45">
                  <c:v>3.9985247701911333</c:v>
                </c:pt>
                <c:pt idx="46">
                  <c:v>3.9985882136006508</c:v>
                </c:pt>
                <c:pt idx="47">
                  <c:v>3.9986476506561366</c:v>
                </c:pt>
                <c:pt idx="48">
                  <c:v>3.9987034117187648</c:v>
                </c:pt>
                <c:pt idx="49">
                  <c:v>3.9987557937868772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98144"/>
        <c:axId val="97170496"/>
      </c:lineChart>
      <c:catAx>
        <c:axId val="99398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7170496"/>
        <c:crosses val="autoZero"/>
        <c:auto val="1"/>
        <c:lblAlgn val="ctr"/>
        <c:lblOffset val="100"/>
        <c:noMultiLvlLbl val="0"/>
      </c:catAx>
      <c:valAx>
        <c:axId val="9717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 (ppm)</a:t>
                </a:r>
              </a:p>
            </c:rich>
          </c:tx>
          <c:layout/>
          <c:overlay val="0"/>
        </c:title>
        <c:numFmt formatCode="0.0000" sourceLinked="1"/>
        <c:majorTickMark val="out"/>
        <c:minorTickMark val="none"/>
        <c:tickLblPos val="nextTo"/>
        <c:crossAx val="9939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2200">
                <a:latin typeface="Century Gothic" pitchFamily="34" charset="0"/>
              </a:defRPr>
            </a:pPr>
            <a:r>
              <a:rPr lang="en-US" sz="2200" dirty="0">
                <a:latin typeface="Century Gothic" pitchFamily="34" charset="0"/>
              </a:rPr>
              <a:t>New Design Airflows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'simple model'!$D$3</c:f>
              <c:strCache>
                <c:ptCount val="1"/>
                <c:pt idx="0">
                  <c:v>original system</c:v>
                </c:pt>
              </c:strCache>
            </c:strRef>
          </c:tx>
          <c:invertIfNegative val="0"/>
          <c:cat>
            <c:strRef>
              <c:f>'simple model'!$C$4:$C$8</c:f>
              <c:strCache>
                <c:ptCount val="5"/>
                <c:pt idx="0">
                  <c:v>outside airflow</c:v>
                </c:pt>
                <c:pt idx="1">
                  <c:v>cooling airflow </c:v>
                </c:pt>
                <c:pt idx="2">
                  <c:v>heating airflow </c:v>
                </c:pt>
                <c:pt idx="3">
                  <c:v>return airflow </c:v>
                </c:pt>
                <c:pt idx="4">
                  <c:v>exhaust airflow </c:v>
                </c:pt>
              </c:strCache>
            </c:strRef>
          </c:cat>
          <c:val>
            <c:numRef>
              <c:f>'simple model'!$D$4:$D$8</c:f>
              <c:numCache>
                <c:formatCode>General</c:formatCode>
                <c:ptCount val="5"/>
                <c:pt idx="0">
                  <c:v>4958</c:v>
                </c:pt>
                <c:pt idx="1">
                  <c:v>169033</c:v>
                </c:pt>
                <c:pt idx="2">
                  <c:v>169033</c:v>
                </c:pt>
                <c:pt idx="3">
                  <c:v>170629</c:v>
                </c:pt>
                <c:pt idx="4">
                  <c:v>6554</c:v>
                </c:pt>
              </c:numCache>
            </c:numRef>
          </c:val>
        </c:ser>
        <c:ser>
          <c:idx val="1"/>
          <c:order val="1"/>
          <c:tx>
            <c:strRef>
              <c:f>'simple model'!$E$3</c:f>
              <c:strCache>
                <c:ptCount val="1"/>
                <c:pt idx="0">
                  <c:v>Base AHU </c:v>
                </c:pt>
              </c:strCache>
            </c:strRef>
          </c:tx>
          <c:invertIfNegative val="0"/>
          <c:cat>
            <c:strRef>
              <c:f>'simple model'!$C$4:$C$8</c:f>
              <c:strCache>
                <c:ptCount val="5"/>
                <c:pt idx="0">
                  <c:v>outside airflow</c:v>
                </c:pt>
                <c:pt idx="1">
                  <c:v>cooling airflow </c:v>
                </c:pt>
                <c:pt idx="2">
                  <c:v>heating airflow </c:v>
                </c:pt>
                <c:pt idx="3">
                  <c:v>return airflow </c:v>
                </c:pt>
                <c:pt idx="4">
                  <c:v>exhaust airflow </c:v>
                </c:pt>
              </c:strCache>
            </c:strRef>
          </c:cat>
          <c:val>
            <c:numRef>
              <c:f>'simple model'!$E$4:$E$8</c:f>
              <c:numCache>
                <c:formatCode>General</c:formatCode>
                <c:ptCount val="5"/>
                <c:pt idx="0">
                  <c:v>4958</c:v>
                </c:pt>
                <c:pt idx="1">
                  <c:v>226819</c:v>
                </c:pt>
                <c:pt idx="2">
                  <c:v>226819</c:v>
                </c:pt>
                <c:pt idx="3">
                  <c:v>228415</c:v>
                </c:pt>
                <c:pt idx="4">
                  <c:v>6554</c:v>
                </c:pt>
              </c:numCache>
            </c:numRef>
          </c:val>
        </c:ser>
        <c:ser>
          <c:idx val="2"/>
          <c:order val="2"/>
          <c:tx>
            <c:strRef>
              <c:f>'simple model'!$F$3</c:f>
              <c:strCache>
                <c:ptCount val="1"/>
                <c:pt idx="0">
                  <c:v>alternative 1 - AHU w/ DCV</c:v>
                </c:pt>
              </c:strCache>
            </c:strRef>
          </c:tx>
          <c:invertIfNegative val="0"/>
          <c:cat>
            <c:strRef>
              <c:f>'simple model'!$C$4:$C$8</c:f>
              <c:strCache>
                <c:ptCount val="5"/>
                <c:pt idx="0">
                  <c:v>outside airflow</c:v>
                </c:pt>
                <c:pt idx="1">
                  <c:v>cooling airflow </c:v>
                </c:pt>
                <c:pt idx="2">
                  <c:v>heating airflow </c:v>
                </c:pt>
                <c:pt idx="3">
                  <c:v>return airflow </c:v>
                </c:pt>
                <c:pt idx="4">
                  <c:v>exhaust airflow </c:v>
                </c:pt>
              </c:strCache>
            </c:strRef>
          </c:cat>
          <c:val>
            <c:numRef>
              <c:f>'simple model'!$F$4:$F$8</c:f>
              <c:numCache>
                <c:formatCode>General</c:formatCode>
                <c:ptCount val="5"/>
                <c:pt idx="0">
                  <c:v>6197</c:v>
                </c:pt>
                <c:pt idx="1">
                  <c:v>179033</c:v>
                </c:pt>
                <c:pt idx="2">
                  <c:v>179033</c:v>
                </c:pt>
                <c:pt idx="3">
                  <c:v>180629</c:v>
                </c:pt>
                <c:pt idx="4">
                  <c:v>7793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32480"/>
        <c:axId val="97172800"/>
      </c:barChart>
      <c:catAx>
        <c:axId val="101332480"/>
        <c:scaling>
          <c:orientation val="minMax"/>
        </c:scaling>
        <c:delete val="0"/>
        <c:axPos val="b"/>
        <c:majorTickMark val="out"/>
        <c:minorTickMark val="none"/>
        <c:tickLblPos val="nextTo"/>
        <c:crossAx val="97172800"/>
        <c:crosses val="autoZero"/>
        <c:auto val="1"/>
        <c:lblAlgn val="ctr"/>
        <c:lblOffset val="100"/>
        <c:noMultiLvlLbl val="0"/>
      </c:catAx>
      <c:valAx>
        <c:axId val="9717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3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>
                <a:latin typeface="Century Gothic" pitchFamily="34" charset="0"/>
              </a:defRPr>
            </a:pPr>
            <a:r>
              <a:rPr lang="en-US" sz="2200" dirty="0" smtClean="0">
                <a:latin typeface="Century Gothic" pitchFamily="34" charset="0"/>
              </a:rPr>
              <a:t>Annual Source Energy Consumption </a:t>
            </a:r>
            <a:endParaRPr lang="en-US" sz="2200" dirty="0">
              <a:latin typeface="Century Gothic" pitchFamily="34" charset="0"/>
            </a:endParaRPr>
          </a:p>
        </c:rich>
      </c:tx>
      <c:layout>
        <c:manualLayout>
          <c:xMode val="edge"/>
          <c:yMode val="edge"/>
          <c:x val="0.26746124031007751"/>
          <c:y val="4.16665923787755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'simple model'!$E$3:$F$3</c:f>
              <c:strCache>
                <c:ptCount val="2"/>
                <c:pt idx="0">
                  <c:v>Base AHU </c:v>
                </c:pt>
                <c:pt idx="1">
                  <c:v>alternative 1 - AHU w/ DCV</c:v>
                </c:pt>
              </c:strCache>
            </c:strRef>
          </c:cat>
          <c:val>
            <c:numRef>
              <c:f>'simple model'!$E$70:$F$70</c:f>
              <c:numCache>
                <c:formatCode>General</c:formatCode>
                <c:ptCount val="2"/>
                <c:pt idx="0">
                  <c:v>9015303</c:v>
                </c:pt>
                <c:pt idx="1">
                  <c:v>7977708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32992"/>
        <c:axId val="99148928"/>
      </c:barChart>
      <c:catAx>
        <c:axId val="10133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99148928"/>
        <c:crosses val="autoZero"/>
        <c:auto val="1"/>
        <c:lblAlgn val="ctr"/>
        <c:lblOffset val="100"/>
        <c:noMultiLvlLbl val="0"/>
      </c:catAx>
      <c:valAx>
        <c:axId val="99148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(Btu/ft^2 yr)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33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Design Airflow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'simple model'!$B$4:$C$4</c:f>
              <c:strCache>
                <c:ptCount val="1"/>
                <c:pt idx="0">
                  <c:v>design airflow (cfm) outside airflow</c:v>
                </c:pt>
              </c:strCache>
            </c:strRef>
          </c:tx>
          <c:invertIfNegative val="0"/>
          <c:cat>
            <c:strRef>
              <c:f>'simple model'!$E$3:$I$3</c:f>
              <c:strCache>
                <c:ptCount val="5"/>
                <c:pt idx="0">
                  <c:v>Base AHU </c:v>
                </c:pt>
                <c:pt idx="1">
                  <c:v>alternative 1 - AHU w/ DCV</c:v>
                </c:pt>
                <c:pt idx="2">
                  <c:v>alternative 2 - AHU w/ economizer</c:v>
                </c:pt>
                <c:pt idx="3">
                  <c:v>alternative 3 - AHU w/ energy recovery</c:v>
                </c:pt>
                <c:pt idx="4">
                  <c:v>alternative 4 - AHU w/ 2 stages of energy recovery</c:v>
                </c:pt>
              </c:strCache>
            </c:strRef>
          </c:cat>
          <c:val>
            <c:numRef>
              <c:f>'simple model'!$E$4:$I$4</c:f>
              <c:numCache>
                <c:formatCode>General</c:formatCode>
                <c:ptCount val="5"/>
                <c:pt idx="0">
                  <c:v>4958</c:v>
                </c:pt>
                <c:pt idx="1">
                  <c:v>6197</c:v>
                </c:pt>
                <c:pt idx="2">
                  <c:v>6197</c:v>
                </c:pt>
                <c:pt idx="3">
                  <c:v>6197</c:v>
                </c:pt>
                <c:pt idx="4">
                  <c:v>6197</c:v>
                </c:pt>
              </c:numCache>
            </c:numRef>
          </c:val>
        </c:ser>
        <c:ser>
          <c:idx val="1"/>
          <c:order val="1"/>
          <c:tx>
            <c:strRef>
              <c:f>'simple model'!$B$5:$C$5</c:f>
              <c:strCache>
                <c:ptCount val="1"/>
                <c:pt idx="0">
                  <c:v>design airflow (cfm) cooling airflow </c:v>
                </c:pt>
              </c:strCache>
            </c:strRef>
          </c:tx>
          <c:invertIfNegative val="0"/>
          <c:cat>
            <c:strRef>
              <c:f>'simple model'!$E$3:$I$3</c:f>
              <c:strCache>
                <c:ptCount val="5"/>
                <c:pt idx="0">
                  <c:v>Base AHU </c:v>
                </c:pt>
                <c:pt idx="1">
                  <c:v>alternative 1 - AHU w/ DCV</c:v>
                </c:pt>
                <c:pt idx="2">
                  <c:v>alternative 2 - AHU w/ economizer</c:v>
                </c:pt>
                <c:pt idx="3">
                  <c:v>alternative 3 - AHU w/ energy recovery</c:v>
                </c:pt>
                <c:pt idx="4">
                  <c:v>alternative 4 - AHU w/ 2 stages of energy recovery</c:v>
                </c:pt>
              </c:strCache>
            </c:strRef>
          </c:cat>
          <c:val>
            <c:numRef>
              <c:f>'simple model'!$E$5:$I$5</c:f>
              <c:numCache>
                <c:formatCode>General</c:formatCode>
                <c:ptCount val="5"/>
                <c:pt idx="0">
                  <c:v>226819</c:v>
                </c:pt>
                <c:pt idx="1">
                  <c:v>169033</c:v>
                </c:pt>
                <c:pt idx="2">
                  <c:v>169033</c:v>
                </c:pt>
                <c:pt idx="3">
                  <c:v>169033</c:v>
                </c:pt>
                <c:pt idx="4">
                  <c:v>169033</c:v>
                </c:pt>
              </c:numCache>
            </c:numRef>
          </c:val>
        </c:ser>
        <c:ser>
          <c:idx val="2"/>
          <c:order val="2"/>
          <c:tx>
            <c:strRef>
              <c:f>'simple model'!$B$6:$C$6</c:f>
              <c:strCache>
                <c:ptCount val="1"/>
                <c:pt idx="0">
                  <c:v>design airflow (cfm) heating airflow </c:v>
                </c:pt>
              </c:strCache>
            </c:strRef>
          </c:tx>
          <c:invertIfNegative val="0"/>
          <c:cat>
            <c:strRef>
              <c:f>'simple model'!$E$3:$I$3</c:f>
              <c:strCache>
                <c:ptCount val="5"/>
                <c:pt idx="0">
                  <c:v>Base AHU </c:v>
                </c:pt>
                <c:pt idx="1">
                  <c:v>alternative 1 - AHU w/ DCV</c:v>
                </c:pt>
                <c:pt idx="2">
                  <c:v>alternative 2 - AHU w/ economizer</c:v>
                </c:pt>
                <c:pt idx="3">
                  <c:v>alternative 3 - AHU w/ energy recovery</c:v>
                </c:pt>
                <c:pt idx="4">
                  <c:v>alternative 4 - AHU w/ 2 stages of energy recovery</c:v>
                </c:pt>
              </c:strCache>
            </c:strRef>
          </c:cat>
          <c:val>
            <c:numRef>
              <c:f>'simple model'!$E$6:$I$6</c:f>
              <c:numCache>
                <c:formatCode>General</c:formatCode>
                <c:ptCount val="5"/>
                <c:pt idx="0">
                  <c:v>226819</c:v>
                </c:pt>
                <c:pt idx="1">
                  <c:v>169033</c:v>
                </c:pt>
                <c:pt idx="2">
                  <c:v>169033</c:v>
                </c:pt>
                <c:pt idx="3">
                  <c:v>169033</c:v>
                </c:pt>
                <c:pt idx="4">
                  <c:v>169033</c:v>
                </c:pt>
              </c:numCache>
            </c:numRef>
          </c:val>
        </c:ser>
        <c:ser>
          <c:idx val="3"/>
          <c:order val="3"/>
          <c:tx>
            <c:strRef>
              <c:f>'simple model'!$B$7:$C$7</c:f>
              <c:strCache>
                <c:ptCount val="1"/>
                <c:pt idx="0">
                  <c:v>design airflow (cfm) return airflow </c:v>
                </c:pt>
              </c:strCache>
            </c:strRef>
          </c:tx>
          <c:invertIfNegative val="0"/>
          <c:cat>
            <c:strRef>
              <c:f>'simple model'!$E$3:$I$3</c:f>
              <c:strCache>
                <c:ptCount val="5"/>
                <c:pt idx="0">
                  <c:v>Base AHU </c:v>
                </c:pt>
                <c:pt idx="1">
                  <c:v>alternative 1 - AHU w/ DCV</c:v>
                </c:pt>
                <c:pt idx="2">
                  <c:v>alternative 2 - AHU w/ economizer</c:v>
                </c:pt>
                <c:pt idx="3">
                  <c:v>alternative 3 - AHU w/ energy recovery</c:v>
                </c:pt>
                <c:pt idx="4">
                  <c:v>alternative 4 - AHU w/ 2 stages of energy recovery</c:v>
                </c:pt>
              </c:strCache>
            </c:strRef>
          </c:cat>
          <c:val>
            <c:numRef>
              <c:f>'simple model'!$E$7:$I$7</c:f>
              <c:numCache>
                <c:formatCode>General</c:formatCode>
                <c:ptCount val="5"/>
                <c:pt idx="0">
                  <c:v>228415</c:v>
                </c:pt>
                <c:pt idx="1">
                  <c:v>170629</c:v>
                </c:pt>
                <c:pt idx="2">
                  <c:v>170629</c:v>
                </c:pt>
                <c:pt idx="3">
                  <c:v>170629</c:v>
                </c:pt>
                <c:pt idx="4">
                  <c:v>170629</c:v>
                </c:pt>
              </c:numCache>
            </c:numRef>
          </c:val>
        </c:ser>
        <c:ser>
          <c:idx val="4"/>
          <c:order val="4"/>
          <c:tx>
            <c:strRef>
              <c:f>'simple model'!$B$8:$C$8</c:f>
              <c:strCache>
                <c:ptCount val="1"/>
                <c:pt idx="0">
                  <c:v>design airflow (cfm) exhaust airflow </c:v>
                </c:pt>
              </c:strCache>
            </c:strRef>
          </c:tx>
          <c:invertIfNegative val="0"/>
          <c:cat>
            <c:strRef>
              <c:f>'simple model'!$E$3:$I$3</c:f>
              <c:strCache>
                <c:ptCount val="5"/>
                <c:pt idx="0">
                  <c:v>Base AHU </c:v>
                </c:pt>
                <c:pt idx="1">
                  <c:v>alternative 1 - AHU w/ DCV</c:v>
                </c:pt>
                <c:pt idx="2">
                  <c:v>alternative 2 - AHU w/ economizer</c:v>
                </c:pt>
                <c:pt idx="3">
                  <c:v>alternative 3 - AHU w/ energy recovery</c:v>
                </c:pt>
                <c:pt idx="4">
                  <c:v>alternative 4 - AHU w/ 2 stages of energy recovery</c:v>
                </c:pt>
              </c:strCache>
            </c:strRef>
          </c:cat>
          <c:val>
            <c:numRef>
              <c:f>'simple model'!$E$8:$I$8</c:f>
              <c:numCache>
                <c:formatCode>General</c:formatCode>
                <c:ptCount val="5"/>
                <c:pt idx="0">
                  <c:v>6554</c:v>
                </c:pt>
                <c:pt idx="1">
                  <c:v>7793</c:v>
                </c:pt>
                <c:pt idx="2">
                  <c:v>169033</c:v>
                </c:pt>
                <c:pt idx="3">
                  <c:v>7793</c:v>
                </c:pt>
                <c:pt idx="4">
                  <c:v>7793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20896"/>
        <c:axId val="99151808"/>
      </c:barChart>
      <c:catAx>
        <c:axId val="103120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9151808"/>
        <c:crosses val="autoZero"/>
        <c:auto val="1"/>
        <c:lblAlgn val="ctr"/>
        <c:lblOffset val="100"/>
        <c:noMultiLvlLbl val="0"/>
      </c:catAx>
      <c:valAx>
        <c:axId val="99151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cfm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3120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37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1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1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9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9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3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3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4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0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0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3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2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3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3/28/2012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3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8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9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10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9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11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14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13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15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image" Target="../media/image1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10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12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png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image" Target="../media/image1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5.jpe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1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16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image" Target="../media/image1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15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17.jpe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18.jpe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png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image" Target="../media/image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hyperlink" Target="http://upload.wikimedia.org/wikipedia/commons/6/68/Duquesne_outline.JPG" TargetMode="External"/><Relationship Id="rId5" Type="http://schemas.openxmlformats.org/officeDocument/2006/relationships/slide" Target="slide18.xml"/><Relationship Id="rId15" Type="http://schemas.openxmlformats.org/officeDocument/2006/relationships/image" Target="../media/image6.jpeg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Relationship Id="rId1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1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image" Target="../media/image7.png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3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chart" Target="../charts/chart6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4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5.xml"/><Relationship Id="rId7" Type="http://schemas.openxmlformats.org/officeDocument/2006/relationships/slide" Target="slide12.xml"/><Relationship Id="rId12" Type="http://schemas.openxmlformats.org/officeDocument/2006/relationships/chart" Target="../charts/chart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11" Type="http://schemas.openxmlformats.org/officeDocument/2006/relationships/chart" Target="../charts/chart7.xml"/><Relationship Id="rId5" Type="http://schemas.openxmlformats.org/officeDocument/2006/relationships/slide" Target="slide18.xml"/><Relationship Id="rId10" Type="http://schemas.openxmlformats.org/officeDocument/2006/relationships/slide" Target="slide5.xml"/><Relationship Id="rId4" Type="http://schemas.openxmlformats.org/officeDocument/2006/relationships/slide" Target="slide22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00" y="2354759"/>
            <a:ext cx="784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  <a:latin typeface="Century Gothic" pitchFamily="34" charset="0"/>
              </a:rPr>
              <a:t>River </a:t>
            </a:r>
            <a:r>
              <a:rPr lang="en-US" sz="4800" b="1" dirty="0" err="1" smtClean="0">
                <a:solidFill>
                  <a:srgbClr val="FFC000"/>
                </a:solidFill>
                <a:latin typeface="Century Gothic" pitchFamily="34" charset="0"/>
              </a:rPr>
              <a:t>Vue</a:t>
            </a:r>
            <a:r>
              <a:rPr lang="en-US" sz="4800" b="1" dirty="0" smtClean="0">
                <a:solidFill>
                  <a:srgbClr val="FFC000"/>
                </a:solidFill>
                <a:latin typeface="Century Gothic" pitchFamily="34" charset="0"/>
              </a:rPr>
              <a:t> Apartments </a:t>
            </a:r>
            <a:endParaRPr lang="en-US" sz="4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49129" y="3505200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</a:t>
            </a:r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72800" y="5307687"/>
            <a:ext cx="531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Department of Architectural Engineering 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69916" y="4846022"/>
            <a:ext cx="4116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Senior Thesis Program 2011-2012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15741" y="3966865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Adviser – Stephen </a:t>
            </a:r>
            <a:r>
              <a:rPr lang="en-US" sz="1800" dirty="0" err="1" smtClean="0">
                <a:latin typeface="Century Gothic" pitchFamily="34" charset="0"/>
              </a:rPr>
              <a:t>Treado</a:t>
            </a:r>
            <a:endParaRPr lang="en-US" sz="18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6374"/>
            <a:ext cx="4419600" cy="589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092" y="737920"/>
            <a:ext cx="7245707" cy="5434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21700" y="63054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 photo taken by Laura Pica August 2011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24100" y="6457819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Color photo taken by Laura Pica August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Demand Control Ventilation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3" name="Picture 32"/>
          <p:cNvPicPr/>
          <p:nvPr/>
        </p:nvPicPr>
        <p:blipFill rotWithShape="1">
          <a:blip r:embed="rId11" cstate="print"/>
          <a:srcRect l="5425" t="26660" r="76464" b="18594"/>
          <a:stretch/>
        </p:blipFill>
        <p:spPr bwMode="auto">
          <a:xfrm>
            <a:off x="20040600" y="978622"/>
            <a:ext cx="3048000" cy="37407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11" cstate="print"/>
          <a:srcRect l="26888" t="22954" r="52819" b="18241"/>
          <a:stretch/>
        </p:blipFill>
        <p:spPr bwMode="auto">
          <a:xfrm>
            <a:off x="23830547" y="1014748"/>
            <a:ext cx="3124200" cy="3704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651579" y="4945558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MET =</a:t>
            </a:r>
            <a:r>
              <a:rPr lang="en-US" dirty="0" smtClean="0">
                <a:latin typeface="Century Gothic" pitchFamily="34" charset="0"/>
              </a:rPr>
              <a:t>1.2 </a:t>
            </a:r>
            <a:r>
              <a:rPr lang="en-US" dirty="0">
                <a:latin typeface="Century Gothic" pitchFamily="34" charset="0"/>
              </a:rPr>
              <a:t>and 15 </a:t>
            </a:r>
            <a:r>
              <a:rPr lang="en-US" dirty="0" err="1">
                <a:latin typeface="Century Gothic" pitchFamily="34" charset="0"/>
              </a:rPr>
              <a:t>cfm</a:t>
            </a:r>
            <a:r>
              <a:rPr lang="en-US" dirty="0">
                <a:latin typeface="Century Gothic" pitchFamily="34" charset="0"/>
              </a:rPr>
              <a:t> of outside airflow, the expected CO2 concentration will be about 0.13 percent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52021" y="1321713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Contaminant Differential (</a:t>
            </a:r>
            <a:r>
              <a:rPr lang="en-US" dirty="0" err="1" smtClean="0">
                <a:latin typeface="Century Gothic" pitchFamily="34" charset="0"/>
              </a:rPr>
              <a:t>Ceq</a:t>
            </a:r>
            <a:r>
              <a:rPr lang="en-US" dirty="0" smtClean="0">
                <a:latin typeface="Century Gothic" pitchFamily="34" charset="0"/>
              </a:rPr>
              <a:t>) = Co + (N/Vo)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2021" y="685799"/>
            <a:ext cx="7230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Contaminant  Calculations 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53600" y="188464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Vo = outdoor airflow rate per person</a:t>
            </a:r>
          </a:p>
          <a:p>
            <a:r>
              <a:rPr lang="en-US" dirty="0" smtClean="0">
                <a:latin typeface="Century Gothic" pitchFamily="34" charset="0"/>
              </a:rPr>
              <a:t>N = CO2 rate per person</a:t>
            </a:r>
          </a:p>
          <a:p>
            <a:r>
              <a:rPr lang="en-US" dirty="0" smtClean="0">
                <a:latin typeface="Century Gothic" pitchFamily="34" charset="0"/>
              </a:rPr>
              <a:t>Co = CO2 concentration outside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53600" y="3200400"/>
            <a:ext cx="6629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Assumptions:</a:t>
            </a:r>
          </a:p>
          <a:p>
            <a:r>
              <a:rPr lang="en-US" dirty="0" smtClean="0">
                <a:latin typeface="Century Gothic" pitchFamily="34" charset="0"/>
              </a:rPr>
              <a:t>15 </a:t>
            </a:r>
            <a:r>
              <a:rPr lang="en-US" dirty="0" err="1" smtClean="0">
                <a:latin typeface="Century Gothic" pitchFamily="34" charset="0"/>
              </a:rPr>
              <a:t>cfm</a:t>
            </a:r>
            <a:r>
              <a:rPr lang="en-US" dirty="0" smtClean="0">
                <a:latin typeface="Century Gothic" pitchFamily="34" charset="0"/>
              </a:rPr>
              <a:t>/person</a:t>
            </a:r>
          </a:p>
          <a:p>
            <a:r>
              <a:rPr lang="en-US" dirty="0" smtClean="0">
                <a:latin typeface="Century Gothic" pitchFamily="34" charset="0"/>
              </a:rPr>
              <a:t>700 ppm </a:t>
            </a:r>
          </a:p>
          <a:p>
            <a:r>
              <a:rPr lang="en-US" dirty="0" smtClean="0">
                <a:latin typeface="Century Gothic" pitchFamily="34" charset="0"/>
              </a:rPr>
              <a:t>1.2 MET level means N= 0.0106 </a:t>
            </a:r>
            <a:r>
              <a:rPr lang="en-US" dirty="0" err="1" smtClean="0">
                <a:latin typeface="Century Gothic" pitchFamily="34" charset="0"/>
              </a:rPr>
              <a:t>cfm</a:t>
            </a:r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Co = 400 ppm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52021" y="5499556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entury Gothic" pitchFamily="34" charset="0"/>
              </a:rPr>
              <a:t>Ceq</a:t>
            </a:r>
            <a:r>
              <a:rPr lang="en-US" b="1" dirty="0" smtClean="0">
                <a:latin typeface="Century Gothic" pitchFamily="34" charset="0"/>
              </a:rPr>
              <a:t> = 1107 ppm differential 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Demand Control Ventilation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8645" y="5328046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EA900"/>
                </a:solidFill>
                <a:latin typeface="Century Gothic" pitchFamily="34" charset="0"/>
              </a:rPr>
              <a:t>*See final report for </a:t>
            </a:r>
            <a:r>
              <a:rPr lang="en-US" dirty="0" smtClean="0">
                <a:solidFill>
                  <a:srgbClr val="DEA900"/>
                </a:solidFill>
                <a:latin typeface="Century Gothic" pitchFamily="34" charset="0"/>
              </a:rPr>
              <a:t>full descriptions of </a:t>
            </a:r>
            <a:r>
              <a:rPr lang="en-US" dirty="0" smtClean="0">
                <a:solidFill>
                  <a:srgbClr val="DEA900"/>
                </a:solidFill>
                <a:latin typeface="Century Gothic" pitchFamily="34" charset="0"/>
              </a:rPr>
              <a:t>control </a:t>
            </a:r>
            <a:r>
              <a:rPr lang="en-US" dirty="0" smtClean="0">
                <a:solidFill>
                  <a:srgbClr val="DEA900"/>
                </a:solidFill>
                <a:latin typeface="Century Gothic" pitchFamily="34" charset="0"/>
              </a:rPr>
              <a:t>logic and sequence of operation</a:t>
            </a:r>
            <a:endParaRPr lang="en-US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17774" y="1178461"/>
            <a:ext cx="5155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Century Gothic" pitchFamily="34" charset="0"/>
              </a:rPr>
              <a:t>Telair</a:t>
            </a:r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Ventostate</a:t>
            </a:r>
            <a:r>
              <a:rPr lang="en-US" b="1" dirty="0">
                <a:latin typeface="Century Gothic" pitchFamily="34" charset="0"/>
              </a:rPr>
              <a:t> 8000 series sensors 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28645" y="1783378"/>
            <a:ext cx="8201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accurate within 3% and can detect 400-1250 ppm of CO2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35" name="Picture 34"/>
          <p:cNvPicPr/>
          <p:nvPr/>
        </p:nvPicPr>
        <p:blipFill rotWithShape="1">
          <a:blip r:embed="rId11" cstate="print"/>
          <a:srcRect l="55635" t="19678" r="24150" b="5436"/>
          <a:stretch/>
        </p:blipFill>
        <p:spPr bwMode="auto">
          <a:xfrm>
            <a:off x="21183600" y="685800"/>
            <a:ext cx="4179500" cy="590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28645" y="3603386"/>
            <a:ext cx="7525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itchFamily="34" charset="0"/>
              </a:rPr>
              <a:t>o</a:t>
            </a:r>
            <a:r>
              <a:rPr lang="en-US" dirty="0" smtClean="0">
                <a:latin typeface="Century Gothic" pitchFamily="34" charset="0"/>
              </a:rPr>
              <a:t>ne sensor per floor  located in return air duct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400" y="3104583"/>
            <a:ext cx="6400800" cy="42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Control Logic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8645" y="4110473"/>
            <a:ext cx="743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itchFamily="34" charset="0"/>
              </a:rPr>
              <a:t>s</a:t>
            </a:r>
            <a:r>
              <a:rPr lang="en-US" dirty="0" smtClean="0">
                <a:latin typeface="Century Gothic" pitchFamily="34" charset="0"/>
              </a:rPr>
              <a:t>upply air fan VFD to start when CO2 concentration reaches 1170 ppm or more 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28645" y="2180857"/>
            <a:ext cx="820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CO2 detection between 2-3 minutes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  <p:bldP spid="22" grpId="0"/>
      <p:bldP spid="23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20300" y="141733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D</a:t>
            </a:r>
            <a:r>
              <a:rPr lang="en-US" sz="2400" b="1" dirty="0" smtClean="0">
                <a:latin typeface="Century Gothic" pitchFamily="34" charset="0"/>
              </a:rPr>
              <a:t>esign </a:t>
            </a:r>
            <a:r>
              <a:rPr lang="en-US" sz="2400" b="1" dirty="0">
                <a:latin typeface="Century Gothic" pitchFamily="34" charset="0"/>
              </a:rPr>
              <a:t>alternatives </a:t>
            </a:r>
            <a:r>
              <a:rPr lang="en-US" sz="2400" b="1" dirty="0" smtClean="0">
                <a:latin typeface="Century Gothic" pitchFamily="34" charset="0"/>
              </a:rPr>
              <a:t>studied include: </a:t>
            </a:r>
            <a:endParaRPr lang="en-US" sz="2400" b="1" dirty="0" smtClean="0">
              <a:latin typeface="Century Gothic" pitchFamily="34" charset="0"/>
            </a:endParaRPr>
          </a:p>
          <a:p>
            <a:endParaRPr lang="en-US" sz="2000" dirty="0" smtClean="0">
              <a:latin typeface="Century Gothic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890334502"/>
              </p:ext>
            </p:extLst>
          </p:nvPr>
        </p:nvGraphicFramePr>
        <p:xfrm>
          <a:off x="8915400" y="647598"/>
          <a:ext cx="8089232" cy="600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04855965"/>
              </p:ext>
            </p:extLst>
          </p:nvPr>
        </p:nvGraphicFramePr>
        <p:xfrm>
          <a:off x="17702463" y="767671"/>
          <a:ext cx="9296400" cy="556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20300" y="1862116"/>
            <a:ext cx="643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pitchFamily="34" charset="0"/>
              </a:rPr>
              <a:t>Base AHU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20300" y="2205643"/>
            <a:ext cx="213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latin typeface="Century Gothic" pitchFamily="34" charset="0"/>
              </a:rPr>
              <a:t>AHU w/ </a:t>
            </a:r>
            <a:r>
              <a:rPr lang="en-US" dirty="0" smtClean="0">
                <a:latin typeface="Century Gothic" pitchFamily="34" charset="0"/>
              </a:rPr>
              <a:t>DCV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0247" y="2560330"/>
            <a:ext cx="5356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Century Gothic" pitchFamily="34" charset="0"/>
              </a:rPr>
              <a:t>AHU </a:t>
            </a:r>
            <a:r>
              <a:rPr lang="en-US" sz="2000" dirty="0">
                <a:latin typeface="Century Gothic" pitchFamily="34" charset="0"/>
              </a:rPr>
              <a:t>w/ DCV and </a:t>
            </a:r>
            <a:r>
              <a:rPr lang="en-US" sz="2000" dirty="0" smtClean="0">
                <a:latin typeface="Century Gothic" pitchFamily="34" charset="0"/>
              </a:rPr>
              <a:t>Economizer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20300" y="3787914"/>
            <a:ext cx="789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Century Gothic" pitchFamily="34" charset="0"/>
              </a:rPr>
              <a:t>AHU </a:t>
            </a:r>
            <a:r>
              <a:rPr lang="en-US" sz="2000" dirty="0">
                <a:latin typeface="Century Gothic" pitchFamily="34" charset="0"/>
              </a:rPr>
              <a:t>w/ DCV and 2 Stages of Energy Recovery: Fixed Plate HX &amp; Runaround Coil Loop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20300" y="2998239"/>
            <a:ext cx="758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Century Gothic" pitchFamily="34" charset="0"/>
              </a:rPr>
              <a:t>AHU </a:t>
            </a:r>
            <a:r>
              <a:rPr lang="en-US" sz="2000" dirty="0">
                <a:latin typeface="Century Gothic" pitchFamily="34" charset="0"/>
              </a:rPr>
              <a:t>w/ DCV and 1 Stage of Energy Recovery via Fixed Plate HX (OA Preconditioning</a:t>
            </a:r>
            <a:r>
              <a:rPr lang="en-US" sz="2000" dirty="0" smtClean="0">
                <a:latin typeface="Century Gothic" pitchFamily="34" charset="0"/>
              </a:rPr>
              <a:t>)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9" grpId="0">
        <p:bldAsOne/>
      </p:bldGraphic>
      <p:bldGraphic spid="21" grpId="0">
        <p:bldAsOne/>
      </p:bldGraphic>
      <p:bldP spid="10" grpId="0"/>
      <p:bldP spid="11" grpId="0"/>
      <p:bldP spid="12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882717547"/>
              </p:ext>
            </p:extLst>
          </p:nvPr>
        </p:nvGraphicFramePr>
        <p:xfrm>
          <a:off x="9829800" y="943995"/>
          <a:ext cx="8191500" cy="521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416518328"/>
              </p:ext>
            </p:extLst>
          </p:nvPr>
        </p:nvGraphicFramePr>
        <p:xfrm>
          <a:off x="19354800" y="978186"/>
          <a:ext cx="7239000" cy="519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33446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entury Gothic" pitchFamily="34" charset="0"/>
              </a:rPr>
              <a:t>Energy &amp; Cost Analyses</a:t>
            </a:r>
            <a:endParaRPr lang="en-US" sz="1800" b="1" dirty="0">
              <a:latin typeface="Century Gothic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990956875"/>
              </p:ext>
            </p:extLst>
          </p:nvPr>
        </p:nvGraphicFramePr>
        <p:xfrm>
          <a:off x="10020300" y="655021"/>
          <a:ext cx="7391400" cy="554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201950791"/>
              </p:ext>
            </p:extLst>
          </p:nvPr>
        </p:nvGraphicFramePr>
        <p:xfrm>
          <a:off x="18669000" y="903098"/>
          <a:ext cx="7391400" cy="562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Rectangle 8"/>
          <p:cNvSpPr/>
          <p:nvPr/>
        </p:nvSpPr>
        <p:spPr>
          <a:xfrm>
            <a:off x="22313859" y="74735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prstClr val="white"/>
                </a:solidFill>
                <a:latin typeface="Century Gothic" pitchFamily="34" charset="0"/>
              </a:rPr>
              <a:t>Capital Cost</a:t>
            </a:r>
            <a:endParaRPr lang="en-US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entury Gothic" pitchFamily="34" charset="0"/>
              </a:rPr>
              <a:t>Energy &amp; Cost Analyses</a:t>
            </a:r>
            <a:endParaRPr lang="en-US" sz="1800" b="1" dirty="0">
              <a:latin typeface="Century Gothic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185191945"/>
              </p:ext>
            </p:extLst>
          </p:nvPr>
        </p:nvGraphicFramePr>
        <p:xfrm>
          <a:off x="9372600" y="685799"/>
          <a:ext cx="8686800" cy="502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72606"/>
              </p:ext>
            </p:extLst>
          </p:nvPr>
        </p:nvGraphicFramePr>
        <p:xfrm>
          <a:off x="21031200" y="1219200"/>
          <a:ext cx="5486400" cy="201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2243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 dirty="0">
                          <a:effectLst/>
                        </a:rPr>
                        <a:t>Airflow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169,033 cfm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28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Coil Size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434 tons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962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Total Btu/h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8.9MBtu/h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2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Annual CO2 Emissions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20,981,096 lbm/yr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12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Capital Cost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$363,600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12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>
                          <a:effectLst/>
                        </a:rPr>
                        <a:t>20 Year Life Cycle Cost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000" kern="0" dirty="0">
                          <a:effectLst/>
                        </a:rPr>
                        <a:t>$16.9 Million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479000" y="68579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System Selection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1200" y="4410025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Occupant comfort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31200" y="4970383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Reduced energy use and emissions with control strategy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31200" y="5893713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Minimum ventilation requirements met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878800" y="3912513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Success measured with: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64600" y="338650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EA900"/>
                </a:solidFill>
                <a:latin typeface="Century Gothic" pitchFamily="34" charset="0"/>
              </a:rPr>
              <a:t>AHU with DCV and Economizer</a:t>
            </a:r>
            <a:endParaRPr lang="en-US" dirty="0">
              <a:solidFill>
                <a:srgbClr val="DEA9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  <p:bldP spid="10" grpId="0"/>
      <p:bldP spid="11" grpId="0"/>
      <p:bldP spid="1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Energy &amp; Cost Analyses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11" cstate="print"/>
          <a:srcRect l="64937" t="23992" r="18929" b="7718"/>
          <a:stretch/>
        </p:blipFill>
        <p:spPr bwMode="auto">
          <a:xfrm rot="16200000">
            <a:off x="20704176" y="-125987"/>
            <a:ext cx="5034916" cy="7506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12" cstate="print"/>
          <a:srcRect l="61896" t="15205" r="17173" b="8318"/>
          <a:stretch/>
        </p:blipFill>
        <p:spPr bwMode="auto">
          <a:xfrm rot="16200000">
            <a:off x="10580376" y="-521974"/>
            <a:ext cx="5549894" cy="8117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6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Energy &amp; Cost Analyses</a:t>
            </a:r>
            <a:endParaRPr lang="en-US" sz="1800" dirty="0">
              <a:latin typeface="Century Gothic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42620"/>
              </p:ext>
            </p:extLst>
          </p:nvPr>
        </p:nvGraphicFramePr>
        <p:xfrm>
          <a:off x="19050000" y="2317317"/>
          <a:ext cx="7604758" cy="2223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793"/>
                <a:gridCol w="1520793"/>
                <a:gridCol w="1520793"/>
                <a:gridCol w="1228821"/>
                <a:gridCol w="1813558"/>
              </a:tblGrid>
              <a:tr h="111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 dirty="0">
                          <a:effectLst/>
                        </a:rPr>
                        <a:t>Size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>
                          <a:effectLst/>
                        </a:rPr>
                        <a:t>Capacity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 dirty="0">
                          <a:effectLst/>
                        </a:rPr>
                        <a:t>Throw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>
                          <a:effectLst/>
                        </a:rPr>
                        <a:t>NC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>
                          <a:effectLst/>
                        </a:rPr>
                        <a:t>Pressure Drop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 dirty="0">
                          <a:effectLst/>
                        </a:rPr>
                        <a:t>2x12 sill grille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 dirty="0">
                          <a:effectLst/>
                        </a:rPr>
                        <a:t>62 </a:t>
                      </a:r>
                      <a:r>
                        <a:rPr lang="en-US" sz="2400" kern="0" dirty="0" err="1">
                          <a:effectLst/>
                        </a:rPr>
                        <a:t>cfm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>
                          <a:effectLst/>
                        </a:rPr>
                        <a:t>9.45 feet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>
                          <a:effectLst/>
                        </a:rPr>
                        <a:t>20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2400" kern="0" dirty="0">
                          <a:effectLst/>
                        </a:rPr>
                        <a:t>0.073 in </a:t>
                      </a:r>
                      <a:r>
                        <a:rPr lang="en-US" sz="2400" kern="0" dirty="0" err="1">
                          <a:effectLst/>
                        </a:rPr>
                        <a:t>wg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" name="Picture 19"/>
          <p:cNvPicPr/>
          <p:nvPr/>
        </p:nvPicPr>
        <p:blipFill rotWithShape="1">
          <a:blip r:embed="rId11" cstate="print"/>
          <a:srcRect l="55289" t="24950" r="2595" b="12674"/>
          <a:stretch/>
        </p:blipFill>
        <p:spPr bwMode="auto">
          <a:xfrm>
            <a:off x="9296400" y="685800"/>
            <a:ext cx="8855074" cy="572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6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655529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Available Solar Radiation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760" y="870973"/>
            <a:ext cx="3837040" cy="5116054"/>
          </a:xfrm>
          <a:prstGeom prst="rect">
            <a:avLst/>
          </a:prstGeom>
        </p:spPr>
      </p:pic>
      <p:pic>
        <p:nvPicPr>
          <p:cNvPr id="1026" name="Picture 2" descr="http://gerardribas.com/wp-content/uploads/2011/05/Photovoltaic-Pannles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00" y="2377477"/>
            <a:ext cx="4314824" cy="288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268950" y="5368510"/>
            <a:ext cx="45672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http://gerardribas.com/wp-content/uploads/2011/05/Photovoltaic-Pannles6.jpg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132" y="1231412"/>
            <a:ext cx="5295900" cy="38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8573750" y="1277955"/>
            <a:ext cx="43364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5500 </a:t>
            </a:r>
            <a:r>
              <a:rPr lang="en-US" dirty="0" smtClean="0">
                <a:latin typeface="Century Gothic" pitchFamily="34" charset="0"/>
              </a:rPr>
              <a:t>sq. ft. </a:t>
            </a:r>
            <a:r>
              <a:rPr lang="en-US" dirty="0">
                <a:latin typeface="Century Gothic" pitchFamily="34" charset="0"/>
              </a:rPr>
              <a:t>of available space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98930" y="6133374"/>
            <a:ext cx="33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taken by Laura Pica August 2011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9718007" y="5187691"/>
            <a:ext cx="272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www.rredc.nrel.gov/solar_data</a:t>
            </a:r>
            <a:endParaRPr lang="en-US" sz="1400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55581"/>
              </p:ext>
            </p:extLst>
          </p:nvPr>
        </p:nvGraphicFramePr>
        <p:xfrm>
          <a:off x="14088979" y="2114713"/>
          <a:ext cx="3048000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857"/>
                <a:gridCol w="2177143"/>
              </a:tblGrid>
              <a:tr h="613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β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Monthly Electric Output 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1.401E+18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1.389E+22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9.904E+20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4.487E+20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1.722E+20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3.564E+20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1.177E+24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1.044E+21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6.104E+20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3.497E+20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2" name="Rectangle 43"/>
          <p:cNvSpPr>
            <a:spLocks/>
          </p:cNvSpPr>
          <p:nvPr/>
        </p:nvSpPr>
        <p:spPr bwMode="auto">
          <a:xfrm>
            <a:off x="13699958" y="4757299"/>
            <a:ext cx="3810000" cy="37716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8" grpId="0"/>
      <p:bldP spid="39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505726029"/>
              </p:ext>
            </p:extLst>
          </p:nvPr>
        </p:nvGraphicFramePr>
        <p:xfrm>
          <a:off x="9906000" y="622249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923597855"/>
              </p:ext>
            </p:extLst>
          </p:nvPr>
        </p:nvGraphicFramePr>
        <p:xfrm>
          <a:off x="9677400" y="3648808"/>
          <a:ext cx="8229600" cy="298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9860126" y="3408821"/>
            <a:ext cx="647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Sensible solar gain reduction of 243,549 Btu/h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8800" y="3944453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Century Gothic" pitchFamily="34" charset="0"/>
              </a:rPr>
              <a:t>10% of total sensible load)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60126" y="1752600"/>
            <a:ext cx="510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Energy Analysis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60126" y="2479269"/>
            <a:ext cx="6733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Windows modeled with improved U-value to represent shading 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3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11582400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11582400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1582400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1532566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1970674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1970674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1970674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11532566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10" action="ppaction://hlinksldjump"/>
          </p:cNvPr>
          <p:cNvSpPr/>
          <p:nvPr/>
        </p:nvSpPr>
        <p:spPr>
          <a:xfrm>
            <a:off x="11532566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532566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41713" y="6095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11532566" y="13467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32566" y="1752600"/>
            <a:ext cx="4237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32566" y="2214265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entury Gothic" pitchFamily="34" charset="0"/>
              </a:rPr>
              <a:t>Mechanical Depth Design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70674" y="26759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entury Gothic" pitchFamily="34" charset="0"/>
              </a:rPr>
              <a:t>Demand Control Ventilation 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970674" y="31045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32566" y="40342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32566" y="44959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32566" y="49576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532566" y="54057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70674" y="35726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Energy &amp; Cost Analyses</a:t>
            </a:r>
            <a:endParaRPr lang="en-US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7" grpId="0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06611"/>
              </p:ext>
            </p:extLst>
          </p:nvPr>
        </p:nvGraphicFramePr>
        <p:xfrm>
          <a:off x="9448799" y="733367"/>
          <a:ext cx="8610601" cy="2203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288"/>
                <a:gridCol w="853687"/>
                <a:gridCol w="859508"/>
                <a:gridCol w="1326126"/>
                <a:gridCol w="1698644"/>
                <a:gridCol w="1083601"/>
                <a:gridCol w="1435747"/>
              </a:tblGrid>
              <a:tr h="30434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Internal Shading Analysis 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58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085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# Shades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volts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amps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VA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PF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Watts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Full load amps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2400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2400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58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8000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960000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960000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4624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52560"/>
              </p:ext>
            </p:extLst>
          </p:nvPr>
        </p:nvGraphicFramePr>
        <p:xfrm>
          <a:off x="9220200" y="3721133"/>
          <a:ext cx="8991600" cy="245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645"/>
                <a:gridCol w="1424062"/>
                <a:gridCol w="1975249"/>
                <a:gridCol w="1454466"/>
                <a:gridCol w="1341679"/>
                <a:gridCol w="1088643"/>
                <a:gridCol w="822856"/>
              </a:tblGrid>
              <a:tr h="1507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# Shades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Shade (kW) requirement per year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Annual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PV Array (kW) output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∆ (PV Output-Shading Requirement)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Annual Mechanical System Requirement (kW)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err="1">
                          <a:effectLst/>
                        </a:rPr>
                        <a:t>Mech</a:t>
                      </a:r>
                      <a:r>
                        <a:rPr lang="en-US" sz="1800" kern="0" dirty="0">
                          <a:effectLst/>
                        </a:rPr>
                        <a:t> </a:t>
                      </a:r>
                      <a:r>
                        <a:rPr lang="en-US" sz="1800" kern="0" dirty="0" err="1">
                          <a:effectLst/>
                        </a:rPr>
                        <a:t>Syst</a:t>
                      </a:r>
                      <a:r>
                        <a:rPr lang="en-US" sz="1800" kern="0" dirty="0">
                          <a:effectLst/>
                        </a:rPr>
                        <a:t> Need - PV Power Available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2102.4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30872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28770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9491826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9460954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629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840960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-810088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9491826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9460954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0.33%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8" t="52350"/>
          <a:stretch/>
        </p:blipFill>
        <p:spPr bwMode="auto">
          <a:xfrm>
            <a:off x="18845638" y="604118"/>
            <a:ext cx="3861962" cy="29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4" t="29433" r="7422" b="28952"/>
          <a:stretch/>
        </p:blipFill>
        <p:spPr bwMode="auto">
          <a:xfrm>
            <a:off x="22783800" y="3495074"/>
            <a:ext cx="4305716" cy="27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64515" y="6299284"/>
            <a:ext cx="25442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http://mechosystems.com/UrbanShade/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504476" y="3594281"/>
            <a:ext cx="25442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http://mechosystems.com/UrbanShade/</a:t>
            </a:r>
          </a:p>
        </p:txBody>
      </p:sp>
    </p:spTree>
    <p:extLst>
      <p:ext uri="{BB962C8B-B14F-4D97-AF65-F5344CB8AC3E}">
        <p14:creationId xmlns:p14="http://schemas.microsoft.com/office/powerpoint/2010/main" val="2784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6414"/>
              </p:ext>
            </p:extLst>
          </p:nvPr>
        </p:nvGraphicFramePr>
        <p:xfrm>
          <a:off x="9688195" y="1316091"/>
          <a:ext cx="8055609" cy="2864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662"/>
                <a:gridCol w="2210143"/>
                <a:gridCol w="2246495"/>
                <a:gridCol w="1781309"/>
              </a:tblGrid>
              <a:tr h="494131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                                 Original Photovoltaic TOTAL</a:t>
                      </a:r>
                      <a:endParaRPr lang="en-US" sz="18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 </a:t>
                      </a:r>
                      <a:endParaRPr lang="en-US" sz="18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 $      712,273.54 </a:t>
                      </a:r>
                      <a:endParaRPr lang="en-US" sz="18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25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Solar Funding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PA Federal Investment Tax Credit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 30% of total installation cost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 $       213,682.06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West Penn Power Sustainable Energy Fund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 one time grant  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 $          25,000.00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New Photovoltaic TOTAL</a:t>
                      </a:r>
                      <a:endParaRPr lang="en-US" sz="18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</a:rPr>
                        <a:t> $       473,591.48 </a:t>
                      </a:r>
                      <a:endParaRPr lang="en-US" sz="18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93111"/>
              </p:ext>
            </p:extLst>
          </p:nvPr>
        </p:nvGraphicFramePr>
        <p:xfrm>
          <a:off x="18999487" y="568626"/>
          <a:ext cx="7975313" cy="6007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512"/>
                <a:gridCol w="838200"/>
                <a:gridCol w="1747227"/>
                <a:gridCol w="471967"/>
                <a:gridCol w="752606"/>
                <a:gridCol w="1676400"/>
                <a:gridCol w="1676401"/>
              </a:tblGrid>
              <a:tr h="18142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Photovoltaic Array Study</a:t>
                      </a:r>
                      <a:endParaRPr lang="en-US" sz="1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2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27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Date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Year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Capital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Other Mat.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Elect. Escalation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Elect. Value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2011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 </a:t>
                      </a:r>
                      <a:r>
                        <a:rPr lang="en-US" sz="2400" kern="0" dirty="0" smtClean="0">
                          <a:effectLst/>
                        </a:rPr>
                        <a:t>1,473,591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</a:t>
                      </a:r>
                      <a:r>
                        <a:rPr lang="en-US" sz="2400" kern="0" dirty="0" smtClean="0">
                          <a:effectLst/>
                        </a:rPr>
                        <a:t>  </a:t>
                      </a:r>
                      <a:r>
                        <a:rPr lang="en-US" sz="2400" kern="0" dirty="0">
                          <a:effectLst/>
                        </a:rPr>
                        <a:t>100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1.00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</a:t>
                      </a:r>
                      <a:r>
                        <a:rPr lang="en-US" sz="2400" b="1" kern="0" dirty="0">
                          <a:effectLst/>
                        </a:rPr>
                        <a:t>$       64,461 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2012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0.96</a:t>
                      </a:r>
                      <a:endParaRPr lang="en-US" sz="1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61,883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59,949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0.91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58,660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2015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0.91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58,660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2016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58,015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2017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58,015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2018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8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58,015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2019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9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0.91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58,660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0.92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59,304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2021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59,949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2022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12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2025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15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2026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16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2027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17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2028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0.94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60,594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2029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19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59,949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2030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       -  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    100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0.93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 $       59,949 </a:t>
                      </a:r>
                      <a:endParaRPr lang="en-US" sz="1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73816"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2"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  <a:tr h="181420">
                <a:tc>
                  <a:txBody>
                    <a:bodyPr/>
                    <a:lstStyle/>
                    <a:p>
                      <a:endParaRPr lang="en-US" sz="12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  <a:tc gridSpan="3">
                  <a:txBody>
                    <a:bodyPr/>
                    <a:lstStyle/>
                    <a:p>
                      <a:r>
                        <a:rPr lang="en-US" sz="1800" dirty="0" smtClean="0"/>
                        <a:t>Net Present Value</a:t>
                      </a:r>
                      <a:endParaRPr lang="en-US" sz="1800" dirty="0"/>
                    </a:p>
                  </a:txBody>
                  <a:tcPr marL="51752" marR="5175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1752" marR="5175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 $     953,086 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1752" marR="51752" marT="0" marB="0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1073063" y="4617944"/>
            <a:ext cx="52858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simple </a:t>
            </a:r>
            <a:r>
              <a:rPr lang="en-US" b="1" dirty="0">
                <a:solidFill>
                  <a:srgbClr val="FF0000"/>
                </a:solidFill>
                <a:latin typeface="Century Gothic" pitchFamily="34" charset="0"/>
              </a:rPr>
              <a:t>payback period </a:t>
            </a:r>
            <a:r>
              <a:rPr lang="en-US" b="1" dirty="0" smtClean="0">
                <a:solidFill>
                  <a:srgbClr val="FF0000"/>
                </a:solidFill>
                <a:latin typeface="Century Gothic" pitchFamily="34" charset="0"/>
              </a:rPr>
              <a:t> = 26.6 years</a:t>
            </a:r>
            <a:endParaRPr lang="en-U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85448"/>
              </p:ext>
            </p:extLst>
          </p:nvPr>
        </p:nvGraphicFramePr>
        <p:xfrm>
          <a:off x="9334500" y="1168356"/>
          <a:ext cx="8762999" cy="4327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3834"/>
                <a:gridCol w="2792130"/>
                <a:gridCol w="1628736"/>
                <a:gridCol w="1638299"/>
              </a:tblGrid>
              <a:tr h="867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Category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Cost for Equipment &amp; Materials 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Total installation hours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Total installation days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8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New </a:t>
                      </a:r>
                      <a:r>
                        <a:rPr lang="en-US" sz="2400" kern="0" dirty="0" err="1">
                          <a:effectLst/>
                        </a:rPr>
                        <a:t>Mech</a:t>
                      </a:r>
                      <a:r>
                        <a:rPr lang="en-US" sz="2400" kern="0" dirty="0">
                          <a:effectLst/>
                        </a:rPr>
                        <a:t> System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</a:t>
                      </a:r>
                      <a:r>
                        <a:rPr lang="en-US" sz="2400" kern="0" dirty="0" smtClean="0">
                          <a:effectLst/>
                        </a:rPr>
                        <a:t>$ </a:t>
                      </a:r>
                      <a:r>
                        <a:rPr lang="en-US" sz="2400" kern="0" dirty="0">
                          <a:effectLst/>
                        </a:rPr>
                        <a:t>865,728.62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18306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763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8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Old Mechanical System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</a:t>
                      </a:r>
                      <a:r>
                        <a:rPr lang="en-US" sz="2400" kern="0" dirty="0" smtClean="0">
                          <a:effectLst/>
                        </a:rPr>
                        <a:t>1,371,508.55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24812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1034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75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Mech System Cost Difference</a:t>
                      </a:r>
                      <a:endParaRPr lang="en-US" sz="2400" b="1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 </a:t>
                      </a:r>
                      <a:r>
                        <a:rPr lang="en-US" sz="2400" b="1" kern="0" dirty="0" smtClean="0">
                          <a:effectLst/>
                        </a:rPr>
                        <a:t>$ 505,779.92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smtClean="0">
                          <a:effectLst/>
                        </a:rPr>
                        <a:t>savings 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6506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271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75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 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58441"/>
              </p:ext>
            </p:extLst>
          </p:nvPr>
        </p:nvGraphicFramePr>
        <p:xfrm>
          <a:off x="20421600" y="1270574"/>
          <a:ext cx="5181600" cy="408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964"/>
                <a:gridCol w="2570636"/>
              </a:tblGrid>
              <a:tr h="867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Category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Total Labor Cost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8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New </a:t>
                      </a:r>
                      <a:r>
                        <a:rPr lang="en-US" sz="2400" kern="0" dirty="0" err="1">
                          <a:effectLst/>
                        </a:rPr>
                        <a:t>Mech</a:t>
                      </a:r>
                      <a:r>
                        <a:rPr lang="en-US" sz="2400" kern="0" dirty="0">
                          <a:effectLst/>
                        </a:rPr>
                        <a:t> System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$       15,610.64 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28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Old Mechanical System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 $         3,323.81 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75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1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 err="1">
                          <a:effectLst/>
                        </a:rPr>
                        <a:t>Mech</a:t>
                      </a:r>
                      <a:r>
                        <a:rPr lang="en-US" sz="2400" b="1" kern="0" dirty="0">
                          <a:effectLst/>
                        </a:rPr>
                        <a:t> System Cost Difference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 $     (12,286.83)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375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0" y="4341167"/>
            <a:ext cx="2438400" cy="9234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027281"/>
              </p:ext>
            </p:extLst>
          </p:nvPr>
        </p:nvGraphicFramePr>
        <p:xfrm>
          <a:off x="9563100" y="733763"/>
          <a:ext cx="8305800" cy="563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127"/>
                <a:gridCol w="2309673"/>
                <a:gridCol w="1752600"/>
                <a:gridCol w="2057400"/>
              </a:tblGrid>
              <a:tr h="1026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Category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Cost for Equipment &amp; Materials 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Total installation hours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Total Labor Cost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77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New Mech System  with Photovoltaic and Shading Systems TOTAL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</a:t>
                      </a:r>
                      <a:r>
                        <a:rPr lang="en-US" sz="2400" kern="0" dirty="0" smtClean="0">
                          <a:effectLst/>
                        </a:rPr>
                        <a:t>2,578002.16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18911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</a:t>
                      </a:r>
                      <a:r>
                        <a:rPr lang="en-US" sz="2400" kern="0" dirty="0" smtClean="0">
                          <a:effectLst/>
                        </a:rPr>
                        <a:t>$</a:t>
                      </a:r>
                      <a:r>
                        <a:rPr lang="en-US" sz="2400" kern="0" baseline="0" dirty="0" smtClean="0">
                          <a:effectLst/>
                        </a:rPr>
                        <a:t> </a:t>
                      </a:r>
                      <a:r>
                        <a:rPr lang="en-US" sz="2400" kern="0" dirty="0" smtClean="0">
                          <a:effectLst/>
                        </a:rPr>
                        <a:t>17,128.94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14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39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Old Mechanical System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</a:t>
                      </a:r>
                      <a:r>
                        <a:rPr lang="en-US" sz="2400" kern="0" dirty="0" smtClean="0">
                          <a:effectLst/>
                        </a:rPr>
                        <a:t>1,371,508.55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24812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 $ </a:t>
                      </a:r>
                      <a:r>
                        <a:rPr lang="en-US" sz="2400" kern="0" dirty="0" smtClean="0">
                          <a:effectLst/>
                        </a:rPr>
                        <a:t> </a:t>
                      </a:r>
                      <a:r>
                        <a:rPr lang="en-US" sz="2400" kern="0" dirty="0">
                          <a:effectLst/>
                        </a:rPr>
                        <a:t>3,323.81 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4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 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39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Overall System Difference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400" b="1" kern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1,206,493.62)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solidFill>
                            <a:schemeClr val="bg1"/>
                          </a:solidFill>
                          <a:effectLst/>
                        </a:rPr>
                        <a:t>5901</a:t>
                      </a:r>
                      <a:endParaRPr lang="en-US" sz="2400" b="1" kern="1200">
                        <a:solidFill>
                          <a:schemeClr val="bg1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$ </a:t>
                      </a:r>
                      <a:r>
                        <a:rPr lang="en-US" sz="2400" b="1" kern="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13,805.13)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" name="Picture 20" descr="http://ecosalon.com/wp-content/uploads/Leed-Logo.jpg"/>
          <p:cNvPicPr/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0" y="842039"/>
            <a:ext cx="2743200" cy="22726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98531"/>
              </p:ext>
            </p:extLst>
          </p:nvPr>
        </p:nvGraphicFramePr>
        <p:xfrm>
          <a:off x="19022595" y="2874607"/>
          <a:ext cx="4980405" cy="3151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126"/>
                <a:gridCol w="2571279"/>
              </a:tblGrid>
              <a:tr h="65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Type of Certification </a:t>
                      </a:r>
                      <a:endParaRPr lang="en-US" sz="24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Points Range</a:t>
                      </a:r>
                      <a:endParaRPr lang="en-US" sz="24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Certified</a:t>
                      </a:r>
                      <a:endParaRPr lang="en-US" sz="24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26-32</a:t>
                      </a:r>
                      <a:endParaRPr lang="en-US" sz="24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7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Silver</a:t>
                      </a:r>
                      <a:endParaRPr lang="en-US" sz="24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33-38</a:t>
                      </a:r>
                      <a:endParaRPr lang="en-US" sz="24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72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Gold</a:t>
                      </a:r>
                      <a:endParaRPr lang="en-US" sz="24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39-51</a:t>
                      </a:r>
                      <a:endParaRPr lang="en-US" sz="24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9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kern="1200" dirty="0" smtClean="0">
                          <a:effectLst/>
                        </a:rPr>
                        <a:t>Platinum </a:t>
                      </a:r>
                      <a:endParaRPr lang="en-US" sz="2400" kern="1200" dirty="0">
                        <a:effectLst/>
                        <a:latin typeface="Tw Cen M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52-69</a:t>
                      </a:r>
                      <a:endParaRPr lang="en-US" sz="24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43"/>
          <p:cNvSpPr>
            <a:spLocks/>
          </p:cNvSpPr>
          <p:nvPr/>
        </p:nvSpPr>
        <p:spPr bwMode="auto">
          <a:xfrm>
            <a:off x="18821400" y="3962400"/>
            <a:ext cx="5410200" cy="58072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993600" y="3200400"/>
            <a:ext cx="184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www.usgbc.org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45049"/>
              </p:ext>
            </p:extLst>
          </p:nvPr>
        </p:nvGraphicFramePr>
        <p:xfrm>
          <a:off x="10172700" y="1188941"/>
          <a:ext cx="7086600" cy="1877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"/>
                <a:gridCol w="2362200"/>
                <a:gridCol w="2209800"/>
                <a:gridCol w="1943100"/>
              </a:tblGrid>
              <a:tr h="5298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Original Schedule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78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effectLst/>
                        </a:rPr>
                        <a:t>Duration (days)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Start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Finish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88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840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7/25/2011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8/31/2012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25799"/>
              </p:ext>
            </p:extLst>
          </p:nvPr>
        </p:nvGraphicFramePr>
        <p:xfrm>
          <a:off x="11277600" y="3715085"/>
          <a:ext cx="5295900" cy="1931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"/>
                <a:gridCol w="2296668"/>
                <a:gridCol w="2542032"/>
              </a:tblGrid>
              <a:tr h="58407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Adjusted Schedule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778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effectLst/>
                        </a:rPr>
                        <a:t>Duration</a:t>
                      </a:r>
                      <a:endParaRPr lang="en-US" sz="24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>
                          <a:effectLst/>
                        </a:rPr>
                        <a:t>Decrease in Time</a:t>
                      </a:r>
                      <a:endParaRPr lang="en-US" sz="2400" b="1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88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640</a:t>
                      </a:r>
                      <a:endParaRPr lang="en-US" sz="24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</a:rPr>
                        <a:t>24%</a:t>
                      </a:r>
                      <a:endParaRPr lang="en-US" sz="2400" b="1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19169"/>
              </p:ext>
            </p:extLst>
          </p:nvPr>
        </p:nvGraphicFramePr>
        <p:xfrm>
          <a:off x="18992850" y="2202024"/>
          <a:ext cx="80010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/>
                <a:gridCol w="1066800"/>
                <a:gridCol w="1447800"/>
                <a:gridCol w="1447800"/>
                <a:gridCol w="228600"/>
                <a:gridCol w="1066800"/>
                <a:gridCol w="408257"/>
                <a:gridCol w="810943"/>
              </a:tblGrid>
              <a:tr h="168874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Project Schedule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Original Schedule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Adjusted Schedule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Duration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Start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Finish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Duration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Decrease in Time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7/25/2011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8/31/2012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640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24%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MEP Rough In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465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7/25/2011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2/10/2012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340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27%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MEP Finishes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250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11/21/2011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7/27/2012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190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24%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Punch list &amp; Inspections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2/27/2012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8/31/2012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 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110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12%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630400" y="5168067"/>
            <a:ext cx="1295400" cy="394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08028" y="685800"/>
            <a:ext cx="256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Conclusions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033803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Conclusions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0800" y="4114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Photovoltaic array and internal shading not recommended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49000" y="3402587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Decreased construction schedule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77074" y="2176165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Increased occupant comfort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49000" y="25908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Minimum ventilation requirements met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0" y="685800"/>
            <a:ext cx="41148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5550" y="6305419"/>
            <a:ext cx="339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taken by Laura Pica August 2011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210800" y="5334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Next Analysis</a:t>
            </a:r>
            <a:r>
              <a:rPr lang="en-US" dirty="0" smtClean="0">
                <a:solidFill>
                  <a:srgbClr val="FFC000"/>
                </a:solidFill>
                <a:latin typeface="Century Gothic" pitchFamily="34" charset="0"/>
              </a:rPr>
              <a:t> – the use of solar thermal collectors and storage to assist existing  system</a:t>
            </a:r>
            <a:endParaRPr lang="en-US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238874" y="1364159"/>
            <a:ext cx="6677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Recommended larger AHU with Demand Control Ventilation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077074" y="29718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Decreased capital cost</a:t>
            </a:r>
          </a:p>
        </p:txBody>
      </p:sp>
    </p:spTree>
    <p:extLst>
      <p:ext uri="{BB962C8B-B14F-4D97-AF65-F5344CB8AC3E}">
        <p14:creationId xmlns:p14="http://schemas.microsoft.com/office/powerpoint/2010/main" val="8931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3" grpId="0"/>
      <p:bldP spid="5" grpId="0"/>
      <p:bldP spid="36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0" y="1924883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My adviser, Stephen </a:t>
            </a:r>
            <a:r>
              <a:rPr lang="en-US" sz="1800" dirty="0" err="1">
                <a:latin typeface="Century Gothic" pitchFamily="34" charset="0"/>
              </a:rPr>
              <a:t>Treado</a:t>
            </a:r>
            <a:r>
              <a:rPr lang="en-US" sz="1800" dirty="0">
                <a:latin typeface="Century Gothic" pitchFamily="34" charset="0"/>
              </a:rPr>
              <a:t>, for his help in editing my technical reports and providing professional consulting</a:t>
            </a:r>
          </a:p>
          <a:p>
            <a:endParaRPr lang="en-US" sz="180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All other Department of Architectural Engineering faculty for their passion for teaching, continued support and encouragement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All AE Mentors and Practitioners from the “Mentoring Center” for their valuable design advice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latin typeface="Century Gothic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Kevin </a:t>
            </a:r>
            <a:r>
              <a:rPr lang="en-US" sz="1800" dirty="0" err="1">
                <a:latin typeface="Century Gothic" pitchFamily="34" charset="0"/>
              </a:rPr>
              <a:t>Ludwick</a:t>
            </a:r>
            <a:r>
              <a:rPr lang="en-US" sz="1800" dirty="0">
                <a:latin typeface="Century Gothic" pitchFamily="34" charset="0"/>
              </a:rPr>
              <a:t>, Turner Project Manager for supplying design documents and construction data</a:t>
            </a:r>
          </a:p>
          <a:p>
            <a:r>
              <a:rPr lang="en-US" sz="1800" dirty="0">
                <a:latin typeface="Century Gothic" pitchFamily="34" charset="0"/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>
                <a:latin typeface="Century Gothic" pitchFamily="34" charset="0"/>
              </a:rPr>
              <a:t>And most importantly, my friends and family for their support throughout my senior year.  I could have never finished this project without you!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25300" y="86692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Century Gothic" pitchFamily="34" charset="0"/>
              </a:rPr>
              <a:t>Acknowledgements</a:t>
            </a: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1713" y="2397948"/>
            <a:ext cx="2348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Thank You</a:t>
            </a:r>
          </a:p>
          <a:p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  <a:p>
            <a:endParaRPr lang="en-US" sz="3200" b="1" dirty="0" smtClean="0">
              <a:solidFill>
                <a:srgbClr val="DEA900"/>
              </a:solidFill>
              <a:latin typeface="Century Gothic" pitchFamily="34" charset="0"/>
            </a:endParaRPr>
          </a:p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Questions?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8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0288" y="3136612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Appendix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09625" y="775990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Mechanical Depth Design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26598"/>
              </p:ext>
            </p:extLst>
          </p:nvPr>
        </p:nvGraphicFramePr>
        <p:xfrm>
          <a:off x="809625" y="2449757"/>
          <a:ext cx="6400799" cy="195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19"/>
                <a:gridCol w="1290911"/>
                <a:gridCol w="1239916"/>
                <a:gridCol w="874935"/>
                <a:gridCol w="1112018"/>
                <a:gridCol w="990600"/>
              </a:tblGrid>
              <a:tr h="573698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</a:rPr>
                        <a:t>LOADS </a:t>
                      </a:r>
                      <a:r>
                        <a:rPr lang="en-US" sz="1800" kern="0" dirty="0">
                          <a:effectLst/>
                        </a:rPr>
                        <a:t>(Btu/h)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lighting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equipment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occupancy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solar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 Btu/h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 cfm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6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318096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7278258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352800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948365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8.90E+06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411922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37870"/>
              </p:ext>
            </p:extLst>
          </p:nvPr>
        </p:nvGraphicFramePr>
        <p:xfrm>
          <a:off x="9364595" y="550872"/>
          <a:ext cx="8702810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02"/>
                <a:gridCol w="1997365"/>
                <a:gridCol w="760902"/>
                <a:gridCol w="966979"/>
                <a:gridCol w="1157204"/>
                <a:gridCol w="1173056"/>
                <a:gridCol w="1125500"/>
                <a:gridCol w="760902"/>
              </a:tblGrid>
              <a:tr h="58102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Room No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Space Type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Area (Az)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OA Rate per person (</a:t>
                      </a:r>
                      <a:r>
                        <a:rPr lang="en-US" sz="1800" kern="1200" dirty="0" err="1">
                          <a:effectLst/>
                        </a:rPr>
                        <a:t>Rp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OA Rate (</a:t>
                      </a:r>
                      <a:r>
                        <a:rPr lang="en-US" sz="1800" kern="1200" dirty="0" err="1">
                          <a:effectLst/>
                        </a:rPr>
                        <a:t>cfm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OA Rate (</a:t>
                      </a:r>
                      <a:r>
                        <a:rPr lang="en-US" sz="1800" kern="1200" dirty="0" err="1">
                          <a:effectLst/>
                        </a:rPr>
                        <a:t>cfm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 (CFM)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Btu/h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B-10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lobby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25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31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1.435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011295"/>
              </p:ext>
            </p:extLst>
          </p:nvPr>
        </p:nvGraphicFramePr>
        <p:xfrm>
          <a:off x="10420352" y="2400730"/>
          <a:ext cx="6343648" cy="964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809"/>
                <a:gridCol w="2065374"/>
                <a:gridCol w="786809"/>
                <a:gridCol w="885160"/>
                <a:gridCol w="1032687"/>
                <a:gridCol w="786809"/>
              </a:tblGrid>
              <a:tr h="643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Room No</a:t>
                      </a:r>
                      <a:endParaRPr lang="en-US" sz="1800" kern="1200" dirty="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Space Type</a:t>
                      </a:r>
                      <a:endParaRPr lang="en-US" sz="1800" kern="1200" dirty="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Area (Az)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 (Watts)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Density (W/sqft)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Btu/h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5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B-10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lobby</a:t>
                      </a:r>
                      <a:endParaRPr lang="en-US" sz="1800" kern="1200" dirty="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256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2.560</a:t>
                      </a:r>
                      <a:endParaRPr lang="en-US" sz="1800" kern="120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874</a:t>
                      </a:r>
                      <a:endParaRPr lang="en-US" sz="1800" kern="1200" dirty="0">
                        <a:solidFill>
                          <a:srgbClr val="80865A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32000"/>
              </p:ext>
            </p:extLst>
          </p:nvPr>
        </p:nvGraphicFramePr>
        <p:xfrm>
          <a:off x="9982200" y="3775075"/>
          <a:ext cx="7543800" cy="1027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/>
                <a:gridCol w="1295400"/>
                <a:gridCol w="1219200"/>
                <a:gridCol w="1447800"/>
                <a:gridCol w="304800"/>
                <a:gridCol w="1447801"/>
              </a:tblGrid>
              <a:tr h="6820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Equipment 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Quantity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BTU/h per unit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Watts per unit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kern="1200">
                        <a:effectLst/>
                        <a:latin typeface="Tw Cen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TOTAL Btu/h 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82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dishwasher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199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800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234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kern="1200">
                        <a:effectLst/>
                        <a:latin typeface="Tw Cen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159200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81027"/>
              </p:ext>
            </p:extLst>
          </p:nvPr>
        </p:nvGraphicFramePr>
        <p:xfrm>
          <a:off x="10820400" y="5163186"/>
          <a:ext cx="5791200" cy="120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0794"/>
                <a:gridCol w="1737360"/>
                <a:gridCol w="1378857"/>
                <a:gridCol w="1103086"/>
                <a:gridCol w="841103"/>
              </a:tblGrid>
              <a:tr h="580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Room No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Space Type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Expected # of occupants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occupant load (Btu/h)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CFM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32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B-10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lobby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1750</a:t>
                      </a:r>
                      <a:endParaRPr lang="en-US" sz="1800" kern="120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81</a:t>
                      </a:r>
                      <a:endParaRPr lang="en-US" sz="1800" kern="1200" dirty="0"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215314" y="132338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270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37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 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" name="Picture 19" descr="File:Duquesne outline.JPG">
            <a:hlinkClick r:id="rId11"/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12318" b="14765"/>
          <a:stretch/>
        </p:blipFill>
        <p:spPr bwMode="auto">
          <a:xfrm>
            <a:off x="22727801" y="685799"/>
            <a:ext cx="4218925" cy="288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/>
          </p:cNvSpPr>
          <p:nvPr/>
        </p:nvSpPr>
        <p:spPr bwMode="auto">
          <a:xfrm>
            <a:off x="23631849" y="3684935"/>
            <a:ext cx="3342951" cy="503237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Photo courtesy www.wikipedia.com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157" y="2521297"/>
            <a:ext cx="44386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890591"/>
            <a:ext cx="3838362" cy="5117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362" y="978186"/>
            <a:ext cx="3705864" cy="49411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239875" y="6172200"/>
            <a:ext cx="347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taken by Laura Pica August 2011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9839385" y="6150042"/>
            <a:ext cx="336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taken by Laura Pica August 2011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658063" y="5919338"/>
            <a:ext cx="347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courtesy: www.lonelyplanet.com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534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91440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39658"/>
              </p:ext>
            </p:extLst>
          </p:nvPr>
        </p:nvGraphicFramePr>
        <p:xfrm>
          <a:off x="9858394" y="822754"/>
          <a:ext cx="8201005" cy="5584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691"/>
                <a:gridCol w="1755691"/>
                <a:gridCol w="1749859"/>
                <a:gridCol w="1749859"/>
                <a:gridCol w="1189905"/>
              </a:tblGrid>
              <a:tr h="491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Category </a:t>
                      </a:r>
                      <a:endParaRPr lang="en-US" sz="11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Equipment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Quantity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Cost Per Item (Inc. O&amp;P)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 Cost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487408">
                <a:tc rowSpan="1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Mechanical System Design Alternative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AHU – VAV for 100,000 cfm, not incl duct &amp; accessories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161,000.00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322,000.00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487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DCV Direct-Digital CO2 Detector System, incl panel &amp; sensor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1,650.00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1,650.00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DCV sensor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200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950.00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190,000.00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DCV Wiring (ft)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212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50.00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10,600.00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Economizer Add-on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$                           25,000.00 </a:t>
                      </a:r>
                      <a:endParaRPr lang="en-US" sz="11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25,000.00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supply duct (lb) – 20”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16299.75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  5.67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92,338.08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supply duct (lb) – 10”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16268.1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  2.83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45,989.92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return duct (lb) – 20”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24604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  5.67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139,382.37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supply elbows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18.55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$4173.75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return elbows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37.00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$9435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supply transitions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60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$35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$2100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diffusers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225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$65.5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$14737.5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322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modulating dampers for AHU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$161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$322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  <a:tr h="1639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 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$       857,728.62 </a:t>
                      </a:r>
                      <a:endParaRPr lang="en-US" sz="11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5848" marR="65848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401955"/>
              </p:ext>
            </p:extLst>
          </p:nvPr>
        </p:nvGraphicFramePr>
        <p:xfrm>
          <a:off x="19431001" y="736152"/>
          <a:ext cx="7543799" cy="554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703"/>
                <a:gridCol w="1423703"/>
                <a:gridCol w="1055077"/>
                <a:gridCol w="1055077"/>
                <a:gridCol w="964549"/>
                <a:gridCol w="810845"/>
                <a:gridCol w="810845"/>
              </a:tblGrid>
              <a:tr h="531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Category </a:t>
                      </a:r>
                      <a:endParaRPr lang="en-US" sz="9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Equipment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Crew Size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$ Per crew member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Total Labor $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Labor Hours per unit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Total installation hours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514802">
                <a:tc rowSpan="1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Mechanical System Design Alternative</a:t>
                      </a:r>
                      <a:endParaRPr lang="en-US" sz="9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AHU – VAV for 100,000 cfm, not incl duct &amp; accessories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14,400.00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14,400.00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290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580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5148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DCV Direct-Digital CO2 Detector System, incl panel &amp; sensor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104.00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208.00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DCV sensor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57.00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114.00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1.1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220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DCV Wiring (ft)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16.00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16.00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42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Economizer Add-on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590.00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590.00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13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13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supply duct (lb) – 20”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16.90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33.80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0.369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6015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supply duct (lb) – 10”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  4.42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  8.84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1627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return duct (lb) – 20”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16.90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33.80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0.369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9079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supply elbows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20.00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0.5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113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return elbows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20.00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0.5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128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supply transitions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20.00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0.5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30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diffusers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4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12.30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49.20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0.25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56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343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modulating dampers for AHU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49.00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         49.00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1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2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  <a:tr h="17727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TOTAL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 $   15,562.64 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>
                          <a:effectLst/>
                        </a:rPr>
                        <a:t> </a:t>
                      </a:r>
                      <a:endParaRPr lang="en-US" sz="9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17906</a:t>
                      </a:r>
                      <a:endParaRPr lang="en-US" sz="9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52062" marR="52062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1385589"/>
            <a:ext cx="365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 System Takeoff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200" y="789252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96760"/>
              </p:ext>
            </p:extLst>
          </p:nvPr>
        </p:nvGraphicFramePr>
        <p:xfrm>
          <a:off x="9372600" y="1704380"/>
          <a:ext cx="8458200" cy="209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Category 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Equipment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Quantity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Cost Per Item (Inc O&amp;P)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Total Cost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Photovoltaic Array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photovoltaic panel kit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94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6,790.91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638,345.54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additional wiring (ft)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140.00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29,680.00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conduit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  44.00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9,328.00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conduit cutting/drilling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64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200.00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12,800.00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grounding electrode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120.00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120.00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circiut breaker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22,000.00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22,000.00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internal shade &amp; motor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400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                   2500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1,000,000.00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 $       1,712,273.54 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20609"/>
              </p:ext>
            </p:extLst>
          </p:nvPr>
        </p:nvGraphicFramePr>
        <p:xfrm>
          <a:off x="18676256" y="1255144"/>
          <a:ext cx="8305801" cy="384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210"/>
                <a:gridCol w="1317852"/>
                <a:gridCol w="1304804"/>
                <a:gridCol w="1304804"/>
                <a:gridCol w="1143153"/>
                <a:gridCol w="902489"/>
                <a:gridCol w="902489"/>
              </a:tblGrid>
              <a:tr h="656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Category 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Equipment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Crew Size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$ Per crew member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 Labor $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Labor Hours per unit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 installation hours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65">
                <a:tc rowSpan="9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Photovoltaic Array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photovoltaic panel kit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25.00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50.00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0.75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70.5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additional wiring (ft)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16.00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32.00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212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conduit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  9.40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18.80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42.4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conduit cutting/drilling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114.00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114.00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2.4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153.6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grounding electrode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68.50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68.50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1.45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1.45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circiut breaker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1,175.00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1,175.00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internal shade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15.00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60.00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0.25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100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shade motor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4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15.00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      60.00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0.2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80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 $      1,578.30 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685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12954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Takeoff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38199" y="683567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Breadth 2 – CM Study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76274"/>
              </p:ext>
            </p:extLst>
          </p:nvPr>
        </p:nvGraphicFramePr>
        <p:xfrm>
          <a:off x="11482240" y="685804"/>
          <a:ext cx="5738960" cy="5840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903"/>
                <a:gridCol w="483046"/>
                <a:gridCol w="642193"/>
                <a:gridCol w="630986"/>
                <a:gridCol w="153671"/>
                <a:gridCol w="960488"/>
                <a:gridCol w="581673"/>
              </a:tblGrid>
              <a:tr h="16887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Project Schedule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Original Schedule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Adjusted Schedule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Zone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Duration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Start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Finish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Duration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Decrease in Time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TOTAL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840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7/25/2011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8/31/2012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640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24%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MEP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465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7/25/2011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2/10/2012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340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27%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Elevator Lobbies &amp; Stair Towers Rough In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8/15/2011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12/9/2011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Basement and Level 1 Underground Rough In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10/24/2011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2/10/2012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2, 3, 4, 5 Rough In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7/25/2011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10/14/2011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6 &amp; 7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8/1/2011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9/9/2011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8 &amp; 9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8/22/2011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9/30/2011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10 &amp; 11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9/12/2011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10/21/2011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12 &amp; 13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10/3/2011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11/11/2011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14, 15 &amp; 16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10/24/2011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12/23/2011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Penthouse and Roof Rough In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8/8/2011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10/28/2011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MEP Finishes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250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11/21/2011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190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24%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Elevator Lobbies &amp; Stair Towers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11/21/2011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2/10/2012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Basement and Level 1 Underground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1/30/2012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2/24/2012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2, 3, 4, 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11/28/2011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2/17/2012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6 &amp; 7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3/23/2012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8 &amp; 9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3/19/2012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4/13/2012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10 &amp; 11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4/30/2012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5/25/2012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12 &amp; 13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5/28/2012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6/22/2012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14, 15 &amp; 16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6/18/2012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Punch list &amp; Inspections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8/31/2012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110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12%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Basement and Level 1, 2, 3, 4, 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3/23/2012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6 &amp; 7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3/26/2012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4/20/2012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8 &amp; 9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4/23/2012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5/18/2012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10 &amp; 11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5/28/2012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6/22/2012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12 &amp; 13 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7/27/2012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18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Level 14, 15 &amp; 16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25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7/30/2012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8/31/2012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20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  <a:tr h="168874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kern="0">
                          <a:effectLst/>
                        </a:rPr>
                        <a:t> </a:t>
                      </a:r>
                      <a:endParaRPr lang="en-US" sz="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47113" marR="47113" marT="0" marB="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66800" y="12192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270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37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 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363537185"/>
              </p:ext>
            </p:extLst>
          </p:nvPr>
        </p:nvGraphicFramePr>
        <p:xfrm>
          <a:off x="19354800" y="1207903"/>
          <a:ext cx="7620000" cy="44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659400844"/>
              </p:ext>
            </p:extLst>
          </p:nvPr>
        </p:nvGraphicFramePr>
        <p:xfrm>
          <a:off x="9753600" y="998158"/>
          <a:ext cx="7924800" cy="473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96800" y="685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Building Loads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3600" y="66892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Project Cost Breakdown</a:t>
            </a: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5" grpId="0">
        <p:bldAsOne/>
      </p:bldGraphic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11" cstate="print"/>
          <a:srcRect l="4838" t="13428" r="7168" b="6232"/>
          <a:stretch/>
        </p:blipFill>
        <p:spPr bwMode="auto">
          <a:xfrm>
            <a:off x="9677400" y="685799"/>
            <a:ext cx="8077200" cy="5486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79864"/>
              </p:ext>
            </p:extLst>
          </p:nvPr>
        </p:nvGraphicFramePr>
        <p:xfrm>
          <a:off x="19431001" y="533400"/>
          <a:ext cx="7315199" cy="6179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1295399"/>
                <a:gridCol w="1905000"/>
                <a:gridCol w="1143000"/>
              </a:tblGrid>
              <a:tr h="1216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kern="0" dirty="0">
                          <a:effectLst/>
                        </a:rPr>
                        <a:t>Space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</a:rPr>
                        <a:t>ASHRAE Outdoor Airflow (cfm)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kern="0" dirty="0">
                          <a:effectLst/>
                        </a:rPr>
                        <a:t>As Designed Outdoor Airflow (</a:t>
                      </a:r>
                      <a:r>
                        <a:rPr lang="en-US" sz="1800" kern="0" dirty="0" err="1">
                          <a:effectLst/>
                        </a:rPr>
                        <a:t>cfm</a:t>
                      </a:r>
                      <a:r>
                        <a:rPr lang="en-US" sz="1800" kern="0" dirty="0">
                          <a:effectLst/>
                        </a:rPr>
                        <a:t>)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800" kern="0">
                          <a:effectLst/>
                        </a:rPr>
                        <a:t>Requires Redesign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Common Corridor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933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5250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Stairwells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346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3200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Main Entry Lobby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42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570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Stair Lobby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81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150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Elect Equip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48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Bsmt Machine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96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Elevator Machine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150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Boiler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96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Fire Pump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96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Generator Room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96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Dwelling Units 2</a:t>
                      </a:r>
                      <a:r>
                        <a:rPr lang="en-US" sz="1700" kern="0" baseline="30000">
                          <a:effectLst/>
                        </a:rPr>
                        <a:t>nd</a:t>
                      </a:r>
                      <a:r>
                        <a:rPr lang="en-US" sz="1700" kern="0">
                          <a:effectLst/>
                        </a:rPr>
                        <a:t> Floor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1641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1156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48669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Dwelling Units 3-14 Floors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17504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8580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48669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Dwelling Units 15-16 Floors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2217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3107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Fitness Center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516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500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YES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Retail Sales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365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500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 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  <a:tr h="24334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Parking Garage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2070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>
                          <a:effectLst/>
                        </a:rPr>
                        <a:t>0</a:t>
                      </a:r>
                      <a:endParaRPr lang="en-US" sz="17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r>
                        <a:rPr lang="en-US" sz="1700" kern="0" dirty="0">
                          <a:effectLst/>
                        </a:rPr>
                        <a:t>YES</a:t>
                      </a:r>
                      <a:endParaRPr lang="en-US" sz="17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4289" marR="642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3449"/>
              </p:ext>
            </p:extLst>
          </p:nvPr>
        </p:nvGraphicFramePr>
        <p:xfrm>
          <a:off x="10439402" y="685802"/>
          <a:ext cx="5333999" cy="5840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840"/>
                <a:gridCol w="1318981"/>
                <a:gridCol w="1594589"/>
                <a:gridCol w="1594589"/>
              </a:tblGrid>
              <a:tr h="32446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Monthly Utility Usage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3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Month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Electric (kW)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Gas (therms)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Water (gal)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722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36776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717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35939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13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722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26060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15040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104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839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4558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263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1307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411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509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844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1717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350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839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4782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238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842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17417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11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749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20845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83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726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33222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17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9540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197709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2117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6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 </a:t>
                      </a:r>
                      <a:endParaRPr lang="en-US" sz="115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 </a:t>
                      </a:r>
                      <a:endParaRPr lang="en-US" sz="115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72643"/>
              </p:ext>
            </p:extLst>
          </p:nvPr>
        </p:nvGraphicFramePr>
        <p:xfrm>
          <a:off x="18897600" y="685800"/>
          <a:ext cx="8077200" cy="5945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855"/>
                <a:gridCol w="1162855"/>
                <a:gridCol w="1162855"/>
                <a:gridCol w="1187709"/>
                <a:gridCol w="306871"/>
                <a:gridCol w="2806210"/>
                <a:gridCol w="287845"/>
              </a:tblGrid>
              <a:tr h="3246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</a:rPr>
                        <a:t>Typical</a:t>
                      </a:r>
                      <a:r>
                        <a:rPr lang="en-US" sz="2000" kern="0" baseline="0" dirty="0" smtClean="0">
                          <a:effectLst/>
                        </a:rPr>
                        <a:t> </a:t>
                      </a:r>
                      <a:r>
                        <a:rPr lang="en-US" sz="2000" kern="0" dirty="0" smtClean="0">
                          <a:effectLst/>
                        </a:rPr>
                        <a:t>High </a:t>
                      </a:r>
                      <a:r>
                        <a:rPr lang="en-US" sz="2000" kern="0" dirty="0">
                          <a:effectLst/>
                        </a:rPr>
                        <a:t>Rise Apartment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River Vue Apartments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occupancy 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r>
                        <a:rPr lang="en-US" sz="2000" kern="0" dirty="0">
                          <a:effectLst/>
                        </a:rPr>
                        <a:t>/person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occupancy sqft/person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Av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Hi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325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175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lights watts/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lights watts/sqft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Av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Hi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refrigeration 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r>
                        <a:rPr lang="en-US" sz="2000" kern="0" dirty="0">
                          <a:effectLst/>
                        </a:rPr>
                        <a:t>/ton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refrigeration sqft/ton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Av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Hi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450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90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932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supply air rate ( east-south-west) </a:t>
                      </a:r>
                      <a:r>
                        <a:rPr lang="en-US" sz="2000" kern="0" dirty="0" err="1">
                          <a:effectLst/>
                        </a:rPr>
                        <a:t>cfm</a:t>
                      </a:r>
                      <a:r>
                        <a:rPr lang="en-US" sz="2000" kern="0" dirty="0">
                          <a:effectLst/>
                        </a:rPr>
                        <a:t>/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supply air rate ( east-south-west) </a:t>
                      </a:r>
                      <a:r>
                        <a:rPr lang="en-US" sz="2000" kern="0" dirty="0" err="1">
                          <a:effectLst/>
                        </a:rPr>
                        <a:t>cfm</a:t>
                      </a:r>
                      <a:r>
                        <a:rPr lang="en-US" sz="2000" kern="0" dirty="0">
                          <a:effectLst/>
                        </a:rPr>
                        <a:t>/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Av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Hi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0.8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1.2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1.7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0.63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82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supply air rate (north) </a:t>
                      </a:r>
                      <a:r>
                        <a:rPr lang="en-US" sz="2000" kern="0" dirty="0" err="1">
                          <a:effectLst/>
                        </a:rPr>
                        <a:t>cfm</a:t>
                      </a:r>
                      <a:r>
                        <a:rPr lang="en-US" sz="2000" kern="0" dirty="0">
                          <a:effectLst/>
                        </a:rPr>
                        <a:t>/</a:t>
                      </a:r>
                      <a:r>
                        <a:rPr lang="en-US" sz="2000" kern="0" dirty="0" err="1">
                          <a:effectLst/>
                        </a:rPr>
                        <a:t>sqft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supply air rate (north) cfm/sqft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Lo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Av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Hi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0.5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0.8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1.3</a:t>
                      </a:r>
                      <a:endParaRPr lang="en-US" sz="20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0.63</a:t>
                      </a:r>
                      <a:endParaRPr lang="en-US" sz="20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47226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Mechanical Depth Design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Demand Control Ventilation </a:t>
            </a:r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98134"/>
              </p:ext>
            </p:extLst>
          </p:nvPr>
        </p:nvGraphicFramePr>
        <p:xfrm>
          <a:off x="10134600" y="3985114"/>
          <a:ext cx="6400799" cy="195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419"/>
                <a:gridCol w="1290911"/>
                <a:gridCol w="1239916"/>
                <a:gridCol w="874935"/>
                <a:gridCol w="1112018"/>
                <a:gridCol w="990600"/>
              </a:tblGrid>
              <a:tr h="573698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effectLst/>
                        </a:rPr>
                        <a:t>LOADS </a:t>
                      </a:r>
                      <a:r>
                        <a:rPr lang="en-US" sz="1800" kern="0" dirty="0">
                          <a:effectLst/>
                        </a:rPr>
                        <a:t>(Btu/h)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48AB7"/>
                        </a:solidFill>
                        <a:effectLst/>
                        <a:latin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1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lighting 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equipment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occupancy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solar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 Btu/h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TOTAL cfm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6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318096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7278258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352800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948365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8.90E+06</a:t>
                      </a:r>
                      <a:endParaRPr lang="en-US" sz="1800" kern="120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411922</a:t>
                      </a:r>
                      <a:endParaRPr lang="en-US" sz="1800" kern="1200" dirty="0">
                        <a:solidFill>
                          <a:srgbClr val="548AB7"/>
                        </a:solidFill>
                        <a:effectLst/>
                        <a:latin typeface="Tw Cen MT"/>
                        <a:ea typeface="Tw Cen M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06000" y="990717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AHU Sizing Load Calculations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87000" y="2472273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Occupancy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87000" y="1480304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Lighting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06050" y="1995219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Equipment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06050" y="2921913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itchFamily="34" charset="0"/>
              </a:rPr>
              <a:t>Solar Gain</a:t>
            </a:r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354628812"/>
              </p:ext>
            </p:extLst>
          </p:nvPr>
        </p:nvGraphicFramePr>
        <p:xfrm>
          <a:off x="19888200" y="833690"/>
          <a:ext cx="6781800" cy="457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0650200" y="5727321"/>
            <a:ext cx="4876800" cy="44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Century Gothic" pitchFamily="34" charset="0"/>
              </a:rPr>
              <a:t>Need for energy conservation</a:t>
            </a:r>
            <a:endParaRPr lang="en-US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Demand Control Ventilation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868987438"/>
              </p:ext>
            </p:extLst>
          </p:nvPr>
        </p:nvGraphicFramePr>
        <p:xfrm>
          <a:off x="9296400" y="1644739"/>
          <a:ext cx="5791200" cy="376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100965544"/>
              </p:ext>
            </p:extLst>
          </p:nvPr>
        </p:nvGraphicFramePr>
        <p:xfrm>
          <a:off x="15430500" y="1457741"/>
          <a:ext cx="5715000" cy="395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516503729"/>
              </p:ext>
            </p:extLst>
          </p:nvPr>
        </p:nvGraphicFramePr>
        <p:xfrm>
          <a:off x="21412200" y="1083577"/>
          <a:ext cx="6019800" cy="455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" name="Rectangle 9"/>
          <p:cNvSpPr/>
          <p:nvPr/>
        </p:nvSpPr>
        <p:spPr>
          <a:xfrm>
            <a:off x="9654632" y="5893713"/>
            <a:ext cx="81227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c(t+∆t) = c(t) * e^(-n*∆t) + (</a:t>
            </a:r>
            <a:r>
              <a:rPr lang="en-US" b="1" dirty="0" err="1">
                <a:latin typeface="Century Gothic" pitchFamily="34" charset="0"/>
              </a:rPr>
              <a:t>cb</a:t>
            </a:r>
            <a:r>
              <a:rPr lang="en-US" b="1" dirty="0">
                <a:latin typeface="Century Gothic" pitchFamily="34" charset="0"/>
              </a:rPr>
              <a:t> + (N*q)/(n*V)) * (1-e^(-n*∆t)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54632" y="652689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Demand Control Ventilation 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Graphic spid="21" grpId="0">
        <p:bldAsOne/>
      </p:bldGraphic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964234" y="5486400"/>
            <a:ext cx="5562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964234" y="4957603"/>
            <a:ext cx="5612434" cy="528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964234" y="4572000"/>
            <a:ext cx="5612434" cy="3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914400" y="4110335"/>
            <a:ext cx="5993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352508" y="3657600"/>
            <a:ext cx="5098126" cy="3766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352508" y="3200400"/>
            <a:ext cx="5174326" cy="3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352508" y="2743200"/>
            <a:ext cx="5174326" cy="361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914400" y="2214265"/>
            <a:ext cx="561243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914400" y="1808440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1346775"/>
            <a:ext cx="5612434" cy="4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47347" y="685799"/>
            <a:ext cx="23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EA900"/>
                </a:solidFill>
                <a:latin typeface="Century Gothic" pitchFamily="34" charset="0"/>
              </a:rPr>
              <a:t>Schedule</a:t>
            </a:r>
            <a:endParaRPr lang="en-US" sz="3200" b="1" dirty="0">
              <a:solidFill>
                <a:srgbClr val="DEA9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6172200"/>
            <a:ext cx="6098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entury Gothic" pitchFamily="34" charset="0"/>
              </a:rPr>
              <a:t>Laura Pica – Mechanical Option - </a:t>
            </a:r>
            <a:r>
              <a:rPr lang="en-US" sz="1600" dirty="0">
                <a:solidFill>
                  <a:srgbClr val="FFC000"/>
                </a:solidFill>
                <a:latin typeface="Century Gothic" pitchFamily="34" charset="0"/>
              </a:rPr>
              <a:t>Adviser – Stephen </a:t>
            </a:r>
            <a:r>
              <a:rPr lang="en-US" sz="1600" dirty="0" err="1">
                <a:solidFill>
                  <a:srgbClr val="FFC000"/>
                </a:solidFill>
                <a:latin typeface="Century Gothic" pitchFamily="34" charset="0"/>
              </a:rPr>
              <a:t>Treado</a:t>
            </a:r>
            <a:endParaRPr lang="en-US" sz="1600" dirty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81000"/>
            <a:ext cx="26517600" cy="0"/>
          </a:xfrm>
          <a:prstGeom prst="line">
            <a:avLst/>
          </a:prstGeom>
          <a:ln w="19050">
            <a:solidFill>
              <a:srgbClr val="7598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1422975"/>
            <a:ext cx="4697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Building 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Existing Mechanical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290465"/>
            <a:ext cx="4087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Depth Design</a:t>
            </a:r>
            <a:endParaRPr lang="en-US" sz="24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08" y="2752130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Century Gothic" pitchFamily="34" charset="0"/>
              </a:rPr>
              <a:t>Demand Control Ventilation </a:t>
            </a:r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276308" y="3180783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Mechanical Design Alternatives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4110473"/>
            <a:ext cx="5612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1 – Photovoltaic Array Study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457213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Breadth 2 – CM Study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5033803"/>
            <a:ext cx="1962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48193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Acknowledgements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76308" y="3648808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  <a:latin typeface="Century Gothic" pitchFamily="34" charset="0"/>
              </a:rPr>
              <a:t>Energy &amp; Cost Analyses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15378075"/>
              </p:ext>
            </p:extLst>
          </p:nvPr>
        </p:nvGraphicFramePr>
        <p:xfrm>
          <a:off x="9829800" y="931818"/>
          <a:ext cx="7848600" cy="523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724477191"/>
              </p:ext>
            </p:extLst>
          </p:nvPr>
        </p:nvGraphicFramePr>
        <p:xfrm>
          <a:off x="20040600" y="1142980"/>
          <a:ext cx="6553200" cy="448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511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3517</Words>
  <Application>Microsoft Office PowerPoint</Application>
  <PresentationFormat>Custom</PresentationFormat>
  <Paragraphs>1533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Laura C Pica</cp:lastModifiedBy>
  <cp:revision>176</cp:revision>
  <dcterms:created xsi:type="dcterms:W3CDTF">2006-11-29T18:17:25Z</dcterms:created>
  <dcterms:modified xsi:type="dcterms:W3CDTF">2012-03-28T19:10:48Z</dcterms:modified>
</cp:coreProperties>
</file>